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82" r:id="rId5"/>
    <p:sldId id="259" r:id="rId6"/>
    <p:sldId id="261" r:id="rId7"/>
    <p:sldId id="286" r:id="rId8"/>
    <p:sldId id="260" r:id="rId9"/>
    <p:sldId id="284" r:id="rId10"/>
    <p:sldId id="285" r:id="rId11"/>
    <p:sldId id="287" r:id="rId12"/>
    <p:sldId id="262" r:id="rId13"/>
    <p:sldId id="288" r:id="rId14"/>
    <p:sldId id="270" r:id="rId15"/>
    <p:sldId id="271" r:id="rId16"/>
    <p:sldId id="273" r:id="rId17"/>
    <p:sldId id="276" r:id="rId18"/>
    <p:sldId id="289" r:id="rId19"/>
    <p:sldId id="290" r:id="rId20"/>
    <p:sldId id="263" r:id="rId21"/>
    <p:sldId id="267" r:id="rId22"/>
    <p:sldId id="269" r:id="rId23"/>
    <p:sldId id="277" r:id="rId24"/>
    <p:sldId id="280" r:id="rId25"/>
    <p:sldId id="278" r:id="rId26"/>
    <p:sldId id="292" r:id="rId27"/>
    <p:sldId id="279" r:id="rId28"/>
    <p:sldId id="291"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2" autoAdjust="0"/>
    <p:restoredTop sz="94660"/>
  </p:normalViewPr>
  <p:slideViewPr>
    <p:cSldViewPr snapToGrid="0" snapToObjects="1">
      <p:cViewPr varScale="1">
        <p:scale>
          <a:sx n="104" d="100"/>
          <a:sy n="104" d="100"/>
        </p:scale>
        <p:origin x="108" y="8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615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时长：0.7分钟</a:t>
            </a:r>
          </a:p>
          <a:p>
            <a:r>
              <a:t>证据标签：教学设计</a:t>
            </a:r>
          </a:p>
          <a:p>
            <a:r>
              <a:t>review_status：candidate_pass</a:t>
            </a:r>
          </a:p>
          <a:p>
            <a:r>
              <a:t>页面目的：建立四部分课程定位与候审边界。</a:t>
            </a:r>
          </a:p>
          <a:p>
            <a:endParaRPr/>
          </a:p>
          <a:p>
            <a:r>
              <a:t>报告披露事实 / 已核验事实：本页不陈述市场统计事实。</a:t>
            </a:r>
          </a:p>
          <a:p>
            <a:endParaRPr/>
          </a:p>
          <a:p>
            <a:r>
              <a:t>讲师解释：本场不荐具体标的，不用冠军曲线代替方法，重点是规则、排除、验证和风险角色。</a:t>
            </a:r>
          </a:p>
          <a:p>
            <a:endParaRPr/>
          </a:p>
          <a:p>
            <a:r>
              <a:t>口播：大家好，本期把ETF策略轮动讲成四个连续问题：市场为什么需要筛选，策略如何搭建，排除因子如何正确使用，以及多元资产怎样承担不同风险角色。我们不推荐具体ETF，也不展示事后挑选的冠军曲线。平台ETF页仍有需现场核验项，因此本版保持候审状态。</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证据边界：平台当前能力与ETF排除因子清单未完成直播当天核验；本页不构成投资建议或收益承诺。</a:t>
            </a:r>
          </a:p>
          <a:p>
            <a:endParaRPr/>
          </a:p>
          <a:p>
            <a:r>
              <a:t>讲师提醒：开场直接说“不荐标的、不晒冠军曲线、平台需现场核验”。</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时长：2.1分钟</a:t>
            </a:r>
          </a:p>
          <a:p>
            <a:r>
              <a:t>证据标签：历史证据</a:t>
            </a:r>
          </a:p>
          <a:p>
            <a:r>
              <a:t>review_status：candidate_pass</a:t>
            </a:r>
          </a:p>
          <a:p>
            <a:r>
              <a:t>页面目的：在历史选债语境下区分排除资格判断与后续打分排序。</a:t>
            </a:r>
          </a:p>
          <a:p>
            <a:endParaRPr/>
          </a:p>
          <a:p>
            <a:r>
              <a:t>报告披露事实 / 已核验事实：2026-06-04原始群聊历史选债答复称，排除掉的标的不参与打分排名。</a:t>
            </a:r>
          </a:p>
          <a:p>
            <a:endParaRPr/>
          </a:p>
          <a:p>
            <a:r>
              <a:t>讲师解释：历史选债答复支持排除先于打分的计算顺序；当前ETF页仍需独立核验。</a:t>
            </a:r>
          </a:p>
          <a:p>
            <a:endParaRPr/>
          </a:p>
          <a:p>
            <a:r>
              <a:t>口播：排除因子回答能不能进入候选集，是布尔资格判断。打分因子回答已经合格的标的谁排前面，是相对排序。二零二六年六月四日的历史选债答复明确说，排除掉的标的不参与打分排名。这只支持当时选债语境的计算顺序，不证明当前ETF页有哪些字段、入口或处理行为。</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无本页专属发布阻断项</a:t>
            </a:r>
          </a:p>
          <a:p>
            <a:endParaRPr/>
          </a:p>
          <a:p>
            <a:r>
              <a:t>证据边界：仅支持2026-06-04历史选债计算顺序；不证明当前ETF页字段、入口、因子清单、比较符、条件组合或处理行为。</a:t>
            </a:r>
          </a:p>
          <a:p>
            <a:endParaRPr/>
          </a:p>
          <a:p>
            <a:r>
              <a:t>讲师提醒：反复使用“历史选债语境”“资格”与“排序”，并念出非ETF限定。</a:t>
            </a: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证据标签：历史证据</a:t>
            </a:r>
          </a:p>
          <a:p>
            <a:r>
              <a:t>review_status：candidate_pass</a:t>
            </a:r>
          </a:p>
          <a:p>
            <a:r>
              <a:t>页面目的：展示正确计算顺序与三种错误顺序。</a:t>
            </a:r>
          </a:p>
          <a:p>
            <a:endParaRPr/>
          </a:p>
          <a:p>
            <a:r>
              <a:t>报告披露事实 / 已核验事实：历史使用解释支持“排除后不参与打分排名”。</a:t>
            </a:r>
          </a:p>
          <a:p>
            <a:endParaRPr/>
          </a:p>
          <a:p>
            <a:r>
              <a:t>讲师解释：全量池→排除→合格候选→打分→Top-K→权重是可审计顺序。</a:t>
            </a:r>
          </a:p>
          <a:p>
            <a:endParaRPr/>
          </a:p>
          <a:p>
            <a:r>
              <a:t>口播：正确顺序是从全量池开始，先按事前门槛排除，得到合格候选，再计算分数和排名，最后做Top-K与权重。三种常见错误是先排名后补排除、把排除写成大额负分、以及用今天的结果修改历史门槛。平台ETF页条件组合和持仓处理仍需现场核验。</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endParaRPr/>
          </a:p>
          <a:p>
            <a:r>
              <a:t>证据边界：流程是抽象计算逻辑；AND/OR、缺失值、已持仓被排除后的具体处理不得猜测。</a:t>
            </a:r>
          </a:p>
          <a:p>
            <a:endParaRPr/>
          </a:p>
          <a:p>
            <a:r>
              <a:t>讲师提醒：P18重点检查红色错误路径是否醒目。</a:t>
            </a:r>
          </a:p>
        </p:txBody>
      </p:sp>
      <p:sp>
        <p:nvSpPr>
          <p:cNvPr id="4" name="Slide Number Placeholder 3"/>
          <p:cNvSpPr>
            <a:spLocks noGrp="1"/>
          </p:cNvSpPr>
          <p:nvPr>
            <p:ph type="sldNum" sz="quarter" idx="5"/>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p:cNvSpPr>
            <a:spLocks noGrp="1"/>
          </p:cNvSpPr>
          <p:nvPr>
            <p:ph type="sldNum" sz="quarter" idx="5"/>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9DE61-3E0D-C2C3-C256-BD6B5667E3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D2F53-583E-2C3A-2F19-A89BF573BBAC}"/>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C9CEDB47-5693-9F8A-B2C8-ED3E7F6C9992}"/>
              </a:ext>
            </a:extLst>
          </p:cNvPr>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a:extLst>
              <a:ext uri="{FF2B5EF4-FFF2-40B4-BE49-F238E27FC236}">
                <a16:creationId xmlns:a16="http://schemas.microsoft.com/office/drawing/2014/main" id="{9EB98FCC-8121-FD6B-0CB4-58502B00286E}"/>
              </a:ext>
            </a:extLst>
          </p:cNvPr>
          <p:cNvSpPr>
            <a:spLocks noGrp="1"/>
          </p:cNvSpPr>
          <p:nvPr>
            <p:ph type="sldNum" sz="quarter" idx="5"/>
          </p:nvPr>
        </p:nvSpPr>
        <p:spPr/>
      </p:sp>
    </p:spTree>
    <p:extLst>
      <p:ext uri="{BB962C8B-B14F-4D97-AF65-F5344CB8AC3E}">
        <p14:creationId xmlns:p14="http://schemas.microsoft.com/office/powerpoint/2010/main" val="3679542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4743A-0AB9-9D0D-7AA0-2994105199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FD3DEF-3DE8-B374-027D-591B6C29F62E}"/>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E2569A78-5240-2FE6-94DC-48B9602B206D}"/>
              </a:ext>
            </a:extLst>
          </p:cNvPr>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a:extLst>
              <a:ext uri="{FF2B5EF4-FFF2-40B4-BE49-F238E27FC236}">
                <a16:creationId xmlns:a16="http://schemas.microsoft.com/office/drawing/2014/main" id="{FE16D116-E664-BE6B-89DA-F12EC521B2C9}"/>
              </a:ext>
            </a:extLst>
          </p:cNvPr>
          <p:cNvSpPr>
            <a:spLocks noGrp="1"/>
          </p:cNvSpPr>
          <p:nvPr>
            <p:ph type="sldNum" sz="quarter" idx="5"/>
          </p:nvPr>
        </p:nvSpPr>
        <p:spPr/>
      </p:sp>
    </p:spTree>
    <p:extLst>
      <p:ext uri="{BB962C8B-B14F-4D97-AF65-F5344CB8AC3E}">
        <p14:creationId xmlns:p14="http://schemas.microsoft.com/office/powerpoint/2010/main" val="684481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页面目的：进入策略构建章节。</a:t>
            </a:r>
          </a:p>
          <a:p>
            <a:endParaRPr/>
          </a:p>
          <a:p>
            <a:r>
              <a:t>报告披露事实 / 已核验事实：本页不新增报告数据。</a:t>
            </a:r>
          </a:p>
          <a:p>
            <a:endParaRPr/>
          </a:p>
          <a:p>
            <a:r>
              <a:t>讲师解释：构建从标的池开始，以验证结束，任何含糊模块都会变成回测自由度。</a:t>
            </a:r>
          </a:p>
          <a:p>
            <a:endParaRPr/>
          </a:p>
          <a:p>
            <a:r>
              <a:t>口播：第二部分把轮动从一句想法变成九个模块。每一项都要写明输入、计算时点、决策规则和异常处理，最后再主动破坏假设。</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证据边界：九模块是教学审计框架，不是唯一工程分类。</a:t>
            </a:r>
          </a:p>
          <a:p>
            <a:endParaRPr/>
          </a:p>
          <a:p>
            <a:r>
              <a:t>讲师提醒：强调“先写规则，再看结果”。</a:t>
            </a:r>
          </a:p>
        </p:txBody>
      </p:sp>
      <p:sp>
        <p:nvSpPr>
          <p:cNvPr id="4" name="Slide Number Placeholder 3"/>
          <p:cNvSpPr>
            <a:spLocks noGrp="1"/>
          </p:cNvSpPr>
          <p:nvPr>
            <p:ph type="sldNum" sz="quarter" idx="5"/>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证据标签：学术证据</a:t>
            </a:r>
          </a:p>
          <a:p>
            <a:r>
              <a:t>review_status：candidate_pass</a:t>
            </a:r>
          </a:p>
          <a:p>
            <a:r>
              <a:t>页面目的：解释集中、稳定与成本的联合权衡。</a:t>
            </a:r>
          </a:p>
          <a:p>
            <a:endParaRPr/>
          </a:p>
          <a:p>
            <a:r>
              <a:t>报告披露事实 / 已核验事实：本页为教学设计，成本文献仅支持一般摩擦机制。</a:t>
            </a:r>
          </a:p>
          <a:p>
            <a:endParaRPr/>
          </a:p>
          <a:p>
            <a:r>
              <a:t>讲师解释：K值、买入门槛、持有门槛、最小权重变化和调仓频率共同决定换手与暴露。</a:t>
            </a:r>
          </a:p>
          <a:p>
            <a:endParaRPr/>
          </a:p>
          <a:p>
            <a:r>
              <a:t>口播：Top-K决定集中度，排名缓冲决定边界翻转时是否立即换仓，最小交易阈值决定小变化是否值得付成本，调仓频率决定信号与摩擦的节奏。四者不能单独优化。降低换手不等于必然提高收益，只是减少一类摩擦。</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`trading_costs_anomalies`｜A Taxonomy of Anomalies and Their Trading Costs｜学术证据｜locator：Abstract；§2；§4；Tables 3–6｜URL：https://academic.oup.com/rfs/article/29/1/104/1843824｜support：换手、成本与缓冲设计的一般证据。</a:t>
            </a:r>
          </a:p>
          <a:p>
            <a:endParaRPr/>
          </a:p>
          <a:p>
            <a:r>
              <a:t>发布阻断项：</a:t>
            </a:r>
          </a:p>
          <a:p>
            <a:r>
              <a:t>- 无本页专属发布阻断项</a:t>
            </a:r>
          </a:p>
          <a:p>
            <a:endParaRPr/>
          </a:p>
          <a:p>
            <a:r>
              <a:t>证据边界：页面不宣称任何K值、缓冲宽度或频率普遍最优。</a:t>
            </a:r>
          </a:p>
          <a:p>
            <a:endParaRPr/>
          </a:p>
          <a:p>
            <a:r>
              <a:t>讲师提醒：金色只标“交易触发”终点，不标收益。</a:t>
            </a:r>
          </a:p>
        </p:txBody>
      </p:sp>
      <p:sp>
        <p:nvSpPr>
          <p:cNvPr id="4" name="Slide Number Placeholder 3"/>
          <p:cNvSpPr>
            <a:spLocks noGrp="1"/>
          </p:cNvSpPr>
          <p:nvPr>
            <p:ph type="sldNum" sz="quarter" idx="5"/>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时长：2.4分钟</a:t>
            </a:r>
          </a:p>
          <a:p>
            <a:r>
              <a:t>证据标签：学术证据</a:t>
            </a:r>
          </a:p>
          <a:p>
            <a:r>
              <a:t>review_status：candidate_pass</a:t>
            </a:r>
          </a:p>
          <a:p>
            <a:r>
              <a:t>页面目的：汇总朴素基线、六道门与压力测试。</a:t>
            </a:r>
          </a:p>
          <a:p>
            <a:endParaRPr/>
          </a:p>
          <a:p>
            <a:r>
              <a:t>报告披露事实 / 已核验事实：本页为验证框架，不展示实证收益。</a:t>
            </a:r>
          </a:p>
          <a:p>
            <a:endParaRPr/>
          </a:p>
          <a:p>
            <a:r>
              <a:t>讲师解释：先和朴素基线比较，再过六道门，并对参数、成本和关键资产做破坏性测试。</a:t>
            </a:r>
          </a:p>
          <a:p>
            <a:endParaRPr/>
          </a:p>
          <a:p>
            <a:r>
              <a:t>口播：先建立朴素基线，避免复杂模型只和软柿子比较。再过过拟合、幸存者、前视、成本、流动性、跟踪与产品变化六道门。最后移动参数邻域，提高成本，改变起始日，并删除贡献最大的资产。结论如果依赖单一红点、零成本或单一资产，就还不稳健。</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`time_series_momentum`｜Time Series Momentum｜学术证据｜locator：PDF Abstract；§2；Tables 1–3｜URL：https://w4.stern.nyu.edu/facdir/lpederse/papers/TimeSeriesMomentum.pdf｜support：跨市场中期趋势的历史证据；研究对象与只做多ETF不同。</a:t>
            </a:r>
          </a:p>
          <a:p>
            <a:r>
              <a:t>- `cfa_backtesting`｜Backtesting and Simulation｜机构研究｜locator：网页Summary中look-ahead bias、rolling-window与walk-forward验证条目｜URL：https://www.cfainstitute.org/insights/professional-learning/refresher-readings/2026/backtesting-and-simulation｜support：点时数据、样本外验证与回测协议。</a:t>
            </a:r>
          </a:p>
          <a:p>
            <a:r>
              <a:t>- `trading_costs_anomalies`｜A Taxonomy of Anomalies and Their Trading Costs｜学术证据｜locator：Abstract；§2；§4；Tables 3–6｜URL：https://academic.oup.com/rfs/article/29/1/104/1843824｜support：换手、成本与缓冲设计的一般证据。</a:t>
            </a:r>
          </a:p>
          <a:p>
            <a:endParaRPr/>
          </a:p>
          <a:p>
            <a:r>
              <a:t>发布阻断项：</a:t>
            </a:r>
          </a:p>
          <a:p>
            <a:r>
              <a:t>- 无本页专属发布阻断项</a:t>
            </a:r>
          </a:p>
          <a:p>
            <a:endParaRPr/>
          </a:p>
          <a:p>
            <a:r>
              <a:t>证据边界：本页没有收益率、Sharpe或回撤结果；所有项目均是审计问题。</a:t>
            </a:r>
          </a:p>
          <a:p>
            <a:endParaRPr/>
          </a:p>
          <a:p>
            <a:r>
              <a:t>讲师提醒：讲“删掉关键资产”时强调这是压力测试，不是调参。</a:t>
            </a:r>
          </a:p>
        </p:txBody>
      </p:sp>
      <p:sp>
        <p:nvSpPr>
          <p:cNvPr id="4" name="Slide Number Placeholder 3"/>
          <p:cNvSpPr>
            <a:spLocks noGrp="1"/>
          </p:cNvSpPr>
          <p:nvPr>
            <p:ph type="sldNum" sz="quarter" idx="5"/>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页面目的：进入多元资产配置章节。</a:t>
            </a:r>
          </a:p>
          <a:p>
            <a:endParaRPr/>
          </a:p>
          <a:p>
            <a:r>
              <a:t>报告披露事实 / 已核验事实：本页不陈述市场统计事实。</a:t>
            </a:r>
          </a:p>
          <a:p>
            <a:endParaRPr/>
          </a:p>
          <a:p>
            <a:r>
              <a:t>讲师解释：多资产配置不是把产品越放越多，而是明确每个槽位承担何种风险角色。</a:t>
            </a:r>
          </a:p>
          <a:p>
            <a:endParaRPr/>
          </a:p>
          <a:p>
            <a:r>
              <a:t>口播：最后一部分把筛选和排名放回组合层。先定义增长、利率、通胀和流动性角色，再讨论股票、债券、黄金与现金类怎样实现，避免把资产名称直接等同于风险功能。</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证据边界：资产角色会随市场状态变化，不存在永恒安全资产。</a:t>
            </a:r>
          </a:p>
          <a:p>
            <a:endParaRPr/>
          </a:p>
          <a:p>
            <a:r>
              <a:t>讲师提醒：章节页强调“角色先于产品”。</a:t>
            </a:r>
          </a:p>
        </p:txBody>
      </p:sp>
      <p:sp>
        <p:nvSpPr>
          <p:cNvPr id="4" name="Slide Number Placeholder 3"/>
          <p:cNvSpPr>
            <a:spLocks noGrp="1"/>
          </p:cNvSpPr>
          <p:nvPr>
            <p:ph type="sldNum" sz="quarter" idx="5"/>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时长：4分钟</a:t>
            </a:r>
          </a:p>
          <a:p>
            <a:r>
              <a:t>证据标签：教学设计</a:t>
            </a:r>
          </a:p>
          <a:p>
            <a:r>
              <a:t>review_status：candidate_pass</a:t>
            </a:r>
          </a:p>
          <a:p>
            <a:r>
              <a:t>页面目的：用约1分钟完成总结、单一CTA与完整风险提示，再固定保留约3分钟Q&amp;A。</a:t>
            </a:r>
          </a:p>
          <a:p>
            <a:endParaRPr/>
          </a:p>
          <a:p>
            <a:r>
              <a:t>报告披露事实 / 已核验事实：市场数据来自截至2025年末的上交所报告；自动候选检查已通过，但四项正式发布阻断仍为open。</a:t>
            </a:r>
          </a:p>
          <a:p>
            <a:endParaRPr/>
          </a:p>
          <a:p>
            <a:r>
              <a:t>讲师解释：最终交付是一份从口径、资格、排名、执行到验证的决策闭环；候选通过不等于正式发布。</a:t>
            </a:r>
          </a:p>
          <a:p>
            <a:endParaRPr/>
          </a:p>
          <a:p>
            <a:r>
              <a:t>口播：最后把四部分合起来：先分清市场口径，再写策略链；先用排除决定资格，再在合格者中排名；最后让不同资产承担明确风险角色，并逐级证明复杂度。用约一分钟完成这段总结、行动建议与三行完整风险提示，不得删减。随后固定保留约三分钟问答；不推荐具体ETF，只审计池子、规则、成本和压力测试。当前ETF页现场核验、Keynote与投屏终验、五十分钟完整彩排、平台异常备用彩排仍是正式发布阻断项。</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`keynote_projector_qa`｜Keynote导入与真实投屏终验｜status=open｜requirement：在实际Keynote与投影设备上检查字体、换行、脚注、图片清晰度和色彩对比。</a:t>
            </a:r>
          </a:p>
          <a:p>
            <a:r>
              <a:t>- `full_duration_rehearsal`｜50分钟完整彩排｜status=open｜requirement：完成一次不中断的50分钟全流程彩排并记录各页实际用时。</a:t>
            </a:r>
          </a:p>
          <a:p>
            <a:r>
              <a:t>- `platform_failure_fallback_rehearsal`｜平台异常备用路径彩排｜status=open｜requirement：按P21离线抽象流程完成一次平台不可用情景彩排。</a:t>
            </a:r>
          </a:p>
          <a:p>
            <a:endParaRPr/>
          </a:p>
          <a:p>
            <a:r>
              <a:t>证据边界：历史回测不代表未来表现；任何信号都可能失效。ETF存在市场、流动性、价差、折溢价、跟踪、汇率、利率、信用和执行风险。本次内容仅作方法与工具交流，不构成投资建议或收益承诺。四项发布阻断完成前不得改称正式版。</a:t>
            </a:r>
          </a:p>
          <a:p>
            <a:endParaRPr/>
          </a:p>
          <a:p>
            <a:r>
              <a:t>讲师提醒：总结、CTA与三行风险提示约1分钟并逐字念完；固定保留约3分钟Q&amp;A，不因超时删除风险提示。</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时长：1.3分钟</a:t>
            </a:r>
          </a:p>
          <a:p>
            <a:r>
              <a:t>证据标签：教学设计</a:t>
            </a:r>
          </a:p>
          <a:p>
            <a:r>
              <a:t>review_status：candidate_pass</a:t>
            </a:r>
          </a:p>
          <a:p>
            <a:r>
              <a:t>页面目的：用四句承诺交代50分钟结构。</a:t>
            </a:r>
          </a:p>
          <a:p>
            <a:endParaRPr/>
          </a:p>
          <a:p>
            <a:r>
              <a:t>报告披露事实 / 已核验事实：本页不新增报告数据。</a:t>
            </a:r>
          </a:p>
          <a:p>
            <a:endParaRPr/>
          </a:p>
          <a:p>
            <a:r>
              <a:t>讲师解释：四部分依次回答规模、规则、排除与配置，不把平台操作放在证据之前。</a:t>
            </a:r>
          </a:p>
          <a:p>
            <a:endParaRPr/>
          </a:p>
          <a:p>
            <a:r>
              <a:t>口播：第一部分先把全球、境内和沪市三种口径分开；第二部分把策略写成可执行链；第三部分重点讲排除因子，先决定谁有资格参赛，再谈谁排前面；第四部分回到多元资产风险角色和配置复杂度。P25固定用约一分钟完成总结、行动建议与完整风险提示，再保留约三分钟问答。</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证据边界：四句承诺是课程组织，不代表任何策略有效性结论。</a:t>
            </a:r>
          </a:p>
          <a:p>
            <a:endParaRPr/>
          </a:p>
          <a:p>
            <a:r>
              <a:t>讲师提醒：只讲四句，不提前展开参数。</a:t>
            </a:r>
          </a:p>
        </p:txBody>
      </p:sp>
      <p:sp>
        <p:nvSpPr>
          <p:cNvPr id="4" name="Slide Number Placeholder 3"/>
          <p:cNvSpPr>
            <a:spLocks noGrp="1"/>
          </p:cNvSpPr>
          <p:nvPr>
            <p:ph type="sldNum" sz="quarter" idx="5"/>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时长：2.5分钟</a:t>
            </a:r>
          </a:p>
          <a:p>
            <a:r>
              <a:t>证据标签：教学设计</a:t>
            </a:r>
          </a:p>
          <a:p>
            <a:r>
              <a:t>review_status：candidate_pass</a:t>
            </a:r>
          </a:p>
          <a:p>
            <a:r>
              <a:t>页面目的：用风险角色矩阵组织多资产池。</a:t>
            </a:r>
          </a:p>
          <a:p>
            <a:endParaRPr/>
          </a:p>
          <a:p>
            <a:r>
              <a:t>报告披露事实 / 已核验事实：本页为教学角色框架。</a:t>
            </a:r>
          </a:p>
          <a:p>
            <a:endParaRPr/>
          </a:p>
          <a:p>
            <a:r>
              <a:t>讲师解释：增长、利率、通胀和流动性是风险角色；具体ETF只是实现载体，且可能同时暴露多个风险。</a:t>
            </a:r>
          </a:p>
          <a:p>
            <a:endParaRPr/>
          </a:p>
          <a:p>
            <a:r>
              <a:t>口播：增长角色通常由权益承担，但会带来盈利与估值风险。利率角色可以由债券承担，但还要拆久期和信用。黄金可能承担通胀或压力期分散角色，却也有价格与汇率波动。现金类提供流动性，但有机会成本。角色是设计语言，不是无风险标签。</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证据边界：页面不推荐具体产品；同一资产在不同市场状态下可能承担不同或相互冲突的风险。</a:t>
            </a:r>
          </a:p>
          <a:p>
            <a:endParaRPr/>
          </a:p>
          <a:p>
            <a:r>
              <a:t>讲师提醒：不说“债券一定防守、黄金一定避险”。</a:t>
            </a:r>
          </a:p>
        </p:txBody>
      </p:sp>
      <p:sp>
        <p:nvSpPr>
          <p:cNvPr id="4" name="Slide Number Placeholder 3"/>
          <p:cNvSpPr>
            <a:spLocks noGrp="1"/>
          </p:cNvSpPr>
          <p:nvPr>
            <p:ph type="sldNum" sz="quarter" idx="5"/>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证据标签：学术证据</a:t>
            </a:r>
          </a:p>
          <a:p>
            <a:r>
              <a:t>review_status：candidate_pass</a:t>
            </a:r>
          </a:p>
          <a:p>
            <a:r>
              <a:t>页面目的：比较三种配置复杂度与约束。</a:t>
            </a:r>
          </a:p>
          <a:p>
            <a:endParaRPr/>
          </a:p>
          <a:p>
            <a:r>
              <a:t>报告披露事实 / 已核验事实：ERC文献定义等风险贡献并讨论其性质，不证明本讲ETF池最优。</a:t>
            </a:r>
          </a:p>
          <a:p>
            <a:endParaRPr/>
          </a:p>
          <a:p>
            <a:r>
              <a:t>讲师解释：等权是透明基线；逆波动和风险预算需要更多估计、再平衡与成本控制。</a:t>
            </a:r>
          </a:p>
          <a:p>
            <a:endParaRPr/>
          </a:p>
          <a:p>
            <a:r>
              <a:t>口播：等权先给出透明基线。逆波动降低高波资产资金权重，但可能堆积低波却高久期或高信用风险。风险预算更直接管理风险贡献，同时依赖波动、相关性和再平衡估计。每升一级，都要用样本外、参数邻域、成本和约束证明净增益。</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`trading_costs_anomalies`｜A Taxonomy of Anomalies and Their Trading Costs｜学术证据｜locator：Abstract；§2；§4；Tables 3–6｜URL：https://academic.oup.com/rfs/article/29/1/104/1843824｜support：换手、成本与缓冲设计的一般证据。</a:t>
            </a:r>
          </a:p>
          <a:p>
            <a:r>
              <a:t>- `erc_portfolios`｜On the Properties of Equally-Weighted Risk Contributions Portfolios｜学术证据｜locator：PDF §2.1–2.2；§3.4；§4.2｜URL：https://papers.ssrn.com/sol3/papers.cfm?abstract_id=1271972｜support：等风险贡献定义及与等权、最小方差的比较；不证明特定ETF池最优。</a:t>
            </a:r>
          </a:p>
          <a:p>
            <a:endParaRPr/>
          </a:p>
          <a:p>
            <a:r>
              <a:t>发布阻断项：</a:t>
            </a:r>
          </a:p>
          <a:p>
            <a:r>
              <a:t>- 无本页专属发布阻断项</a:t>
            </a:r>
          </a:p>
          <a:p>
            <a:endParaRPr/>
          </a:p>
          <a:p>
            <a:r>
              <a:t>证据边界：权重方法改变风险暴露，不自动创造Alpha；不使用杠杆，不承诺风险调整改善。</a:t>
            </a:r>
          </a:p>
          <a:p>
            <a:endParaRPr/>
          </a:p>
          <a:p>
            <a:r>
              <a:t>讲师提醒：金色终点代表更高证明责任，不代表更高收益。</a:t>
            </a:r>
          </a:p>
        </p:txBody>
      </p:sp>
      <p:sp>
        <p:nvSpPr>
          <p:cNvPr id="4" name="Slide Number Placeholder 3"/>
          <p:cNvSpPr>
            <a:spLocks noGrp="1"/>
          </p:cNvSpPr>
          <p:nvPr>
            <p:ph type="sldNum" sz="quarter" idx="5"/>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96747-663D-0FBE-D95D-AE6A8213ED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3E314-1424-1B14-73F2-8F438E33F49B}"/>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1C06E1AC-EC23-C5E3-32FD-42587D49FC86}"/>
              </a:ext>
            </a:extLst>
          </p:cNvPr>
          <p:cNvSpPr>
            <a:spLocks noGrp="1"/>
          </p:cNvSpPr>
          <p:nvPr>
            <p:ph type="body" sz="quarter" idx="3"/>
          </p:nvPr>
        </p:nvSpPr>
        <p:spPr/>
        <p:txBody>
          <a:bodyPr/>
          <a:lstStyle/>
          <a:p>
            <a:r>
              <a:t>时长：0.8分钟</a:t>
            </a:r>
          </a:p>
          <a:p>
            <a:r>
              <a:t>证据标签：教学设计</a:t>
            </a:r>
          </a:p>
          <a:p>
            <a:r>
              <a:t>review_status：candidate_pass</a:t>
            </a:r>
          </a:p>
          <a:p>
            <a:r>
              <a:t>页面目的：进入多元资产配置章节。</a:t>
            </a:r>
          </a:p>
          <a:p>
            <a:endParaRPr/>
          </a:p>
          <a:p>
            <a:r>
              <a:t>报告披露事实 / 已核验事实：本页不陈述市场统计事实。</a:t>
            </a:r>
          </a:p>
          <a:p>
            <a:endParaRPr/>
          </a:p>
          <a:p>
            <a:r>
              <a:t>讲师解释：多资产配置不是把产品越放越多，而是明确每个槽位承担何种风险角色。</a:t>
            </a:r>
          </a:p>
          <a:p>
            <a:endParaRPr/>
          </a:p>
          <a:p>
            <a:r>
              <a:t>口播：最后一部分把筛选和排名放回组合层。先定义增长、利率、通胀和流动性角色，再讨论股票、债券、黄金与现金类怎样实现，避免把资产名称直接等同于风险功能。</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证据边界：资产角色会随市场状态变化，不存在永恒安全资产。</a:t>
            </a:r>
          </a:p>
          <a:p>
            <a:endParaRPr/>
          </a:p>
          <a:p>
            <a:r>
              <a:t>讲师提醒：章节页强调“角色先于产品”。</a:t>
            </a:r>
          </a:p>
        </p:txBody>
      </p:sp>
      <p:sp>
        <p:nvSpPr>
          <p:cNvPr id="4" name="Slide Number Placeholder 3">
            <a:extLst>
              <a:ext uri="{FF2B5EF4-FFF2-40B4-BE49-F238E27FC236}">
                <a16:creationId xmlns:a16="http://schemas.microsoft.com/office/drawing/2014/main" id="{27DD2272-0719-6474-D44E-E11FB8F0AD5F}"/>
              </a:ext>
            </a:extLst>
          </p:cNvPr>
          <p:cNvSpPr>
            <a:spLocks noGrp="1"/>
          </p:cNvSpPr>
          <p:nvPr>
            <p:ph type="sldNum" sz="quarter" idx="5"/>
          </p:nvPr>
        </p:nvSpPr>
        <p:spPr/>
      </p:sp>
    </p:spTree>
    <p:extLst>
      <p:ext uri="{BB962C8B-B14F-4D97-AF65-F5344CB8AC3E}">
        <p14:creationId xmlns:p14="http://schemas.microsoft.com/office/powerpoint/2010/main" val="111393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证据标签：官方数据</a:t>
            </a:r>
          </a:p>
          <a:p>
            <a:r>
              <a:t>review_status：candidate_pass</a:t>
            </a:r>
          </a:p>
          <a:p>
            <a:r>
              <a:t>页面目的：进入市场发展章节。</a:t>
            </a:r>
          </a:p>
          <a:p>
            <a:endParaRPr/>
          </a:p>
          <a:p>
            <a:r>
              <a:t>报告披露事实 / 已核验事实：报告披露2025年境内ETF市场数量与规模继续增长。</a:t>
            </a:r>
          </a:p>
          <a:p>
            <a:endParaRPr/>
          </a:p>
          <a:p>
            <a:r>
              <a:t>讲师解释：规模扩张只说明选择空间变大，不直接说明策略收益提高。</a:t>
            </a:r>
          </a:p>
          <a:p>
            <a:endParaRPr/>
          </a:p>
          <a:p>
            <a:r>
              <a:t>口播：第一部分先看市场。报告告诉我们产品、规模、净流入和成交都在增长；讲师要补上的问题是，产品越多，怎样从全量供给中得到当时可见、可交易、低重叠的合格池。</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endParaRPr/>
          </a:p>
          <a:p>
            <a:r>
              <a:t>发布阻断项：</a:t>
            </a:r>
          </a:p>
          <a:p>
            <a:r>
              <a:t>- 无本页专属发布阻断项</a:t>
            </a:r>
          </a:p>
          <a:p>
            <a:endParaRPr/>
          </a:p>
          <a:p>
            <a:r>
              <a:t>证据边界：市场增长不等于投资收益，也不构成未来趋势预测。</a:t>
            </a:r>
          </a:p>
          <a:p>
            <a:endParaRPr/>
          </a:p>
          <a:p>
            <a:r>
              <a:t>讲师提醒：章节页停顿一拍，再进入三口径。</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时长：2.2分钟</a:t>
            </a:r>
          </a:p>
          <a:p>
            <a:r>
              <a:t>证据标签：官方数据</a:t>
            </a:r>
          </a:p>
          <a:p>
            <a:r>
              <a:t>review_status：candidate_pass</a:t>
            </a:r>
          </a:p>
          <a:p>
            <a:r>
              <a:t>页面目的：并列全球、境内、沪市KPI并明确币种与范围。</a:t>
            </a:r>
          </a:p>
          <a:p>
            <a:endParaRPr/>
          </a:p>
          <a:p>
            <a:r>
              <a:t>报告披露事实 / 已核验事实：截至2025年末，全球ETF 13,865只、19.7万亿美元；境内ETF 1,381只、6.02万亿元人民币；沪市ETF 797只、4.22万亿元人民币。</a:t>
            </a:r>
          </a:p>
          <a:p>
            <a:endParaRPr/>
          </a:p>
          <a:p>
            <a:r>
              <a:t>结构化facts：</a:t>
            </a:r>
          </a:p>
          <a:p>
            <a:r>
              <a:t>- 全球ETF数量：13865 只｜scope=全球ETF｜as_of=2025-12-31｜source=sse_etf_global_2026｜locator=PDF p.6</a:t>
            </a:r>
          </a:p>
          <a:p>
            <a:r>
              <a:t>- 全球ETF规模：19.7 万亿美元｜scope=全球ETF｜as_of=2025-12-31｜source=sse_etf_global_2026｜locator=PDF p.6</a:t>
            </a:r>
          </a:p>
          <a:p>
            <a:r>
              <a:t>- 境内ETF数量：1381 只｜scope=境内ETF｜as_of=2025-12-31｜source=sse_etf_domestic_2026｜locator=PDF p.14</a:t>
            </a:r>
          </a:p>
          <a:p>
            <a:r>
              <a:t>- 境内ETF规模：6.02 万亿元人民币｜scope=境内ETF｜as_of=2025-12-31｜source=sse_etf_domestic_2026｜locator=PDF p.14</a:t>
            </a:r>
          </a:p>
          <a:p>
            <a:r>
              <a:t>- 沪市ETF数量：797 只｜scope=沪市ETF｜as_of=2025-12-31｜source=sse_etf_shanghai_2026｜locator=PDF p.18</a:t>
            </a:r>
          </a:p>
          <a:p>
            <a:r>
              <a:t>- 沪市ETF规模：4.22 万亿元人民币｜scope=沪市ETF｜as_of=2025-12-31｜source=sse_etf_shanghai_2026｜locator=PDF p.18</a:t>
            </a:r>
          </a:p>
          <a:p>
            <a:endParaRPr/>
          </a:p>
          <a:p>
            <a:r>
              <a:t>讲师解释：三列只做口径对照，不把美元与人民币规模做视觉大小比较。</a:t>
            </a:r>
          </a:p>
          <a:p>
            <a:endParaRPr/>
          </a:p>
          <a:p>
            <a:r>
              <a:t>口播：报告披露，截至2025年末，全球挂牌ETF达到一万三千八百六十五只，总规模十九点七万亿美元；境内ETF一千三百八十一只，总规模六点零二万亿元人民币；其中沪市七百九十七只，规模四点二二万亿元人民币。请注意，全球是美元，境内和沪市是人民币，沪市又是境内子集，所以本页不共用数轴，也不比较柱长。</a:t>
            </a:r>
          </a:p>
          <a:p>
            <a:endParaRPr/>
          </a:p>
          <a:p>
            <a:r>
              <a:t>来源（source ID｜locator｜URL/path｜hash｜support｜boundary）：</a:t>
            </a:r>
          </a:p>
          <a:p>
            <a:r>
              <a:t>- `sse_etf_global_2026`｜上海证券交易所《ETF行业发展报告（2026）》—全球市场｜官方数据｜locator：PDF p.6–8；p.6全球数量与总规模，p.7资产类别结构，p.8资金净流入｜URL：https://etf.sse.com.cn/fundtrends/c/10808765/files/31409f49c20a4ca6944fb4cfd387cff8.pdf｜path：../assets/sources/上海证券交易所ETF行业发展报告（2026）.pdf｜SHA-256：15338f673e36ba7f907848632e6f6667ceb500013513ca0246aa3c630efde91b｜support：截至2025年末全球ETF数量、美元规模、资产结构与资金净流入。</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证据边界：三个数字分别属于全球、境内、沪市；币种和集合范围不同，不能相加或直接比较规模倍数。</a:t>
            </a:r>
          </a:p>
          <a:p>
            <a:endParaRPr/>
          </a:p>
          <a:p>
            <a:r>
              <a:t>讲师提醒：逐列念“范围—日期—单位—PDF页码”。</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时长：2.2分钟</a:t>
            </a:r>
          </a:p>
          <a:p>
            <a:r>
              <a:t>证据标签：官方数据</a:t>
            </a:r>
          </a:p>
          <a:p>
            <a:r>
              <a:t>review_status：candidate_pass</a:t>
            </a:r>
          </a:p>
          <a:p>
            <a:r>
              <a:t>页面目的：分列境内资金净流入与产品供给，以及沪市交易活跃度，明确范围和指标不同。</a:t>
            </a:r>
          </a:p>
          <a:p>
            <a:endParaRPr/>
          </a:p>
          <a:p>
            <a:r>
              <a:t>报告披露事实 / 已核验事实：2025年境内ETF净流入超1.16万亿元；新增355只、发行2730亿元；沪市总成交额61万亿元。</a:t>
            </a:r>
          </a:p>
          <a:p>
            <a:endParaRPr/>
          </a:p>
          <a:p>
            <a:r>
              <a:t>结构化facts：</a:t>
            </a:r>
          </a:p>
          <a:p>
            <a:r>
              <a:t>- 境内ETF净流入：超过1.16 万亿元人民币｜scope=境内ETF｜as_of=2025全年｜source=sse_etf_domestic_2026｜locator=PDF p.14</a:t>
            </a:r>
          </a:p>
          <a:p>
            <a:r>
              <a:t>- 债券ETF净流入：5527 亿元人民币｜scope=境内ETF｜as_of=2025全年｜source=sse_etf_domestic_2026｜locator=PDF p.14</a:t>
            </a:r>
          </a:p>
          <a:p>
            <a:r>
              <a:t>- 跨境ETF净流入：3988 亿元人民币｜scope=境内ETF｜as_of=2025全年｜source=sse_etf_domestic_2026｜locator=PDF p.14</a:t>
            </a:r>
          </a:p>
          <a:p>
            <a:r>
              <a:t>- 黄金ETF净流入：1127 亿元人民币｜scope=境内ETF｜as_of=2025全年｜source=sse_etf_domestic_2026｜locator=PDF p.14</a:t>
            </a:r>
          </a:p>
          <a:p>
            <a:r>
              <a:t>- 股票ETF净流入：944 亿元人民币｜scope=境内ETF｜as_of=2025全年｜source=sse_etf_domestic_2026｜locator=PDF p.14</a:t>
            </a:r>
          </a:p>
          <a:p>
            <a:r>
              <a:t>- 境内新增ETF：355 只｜scope=境内ETF｜as_of=2025全年｜source=sse_etf_domestic_2026｜locator=PDF p.15正文；p.16表4</a:t>
            </a:r>
          </a:p>
          <a:p>
            <a:r>
              <a:t>- 境内新增ETF发行规模：2730 亿元人民币｜scope=境内ETF｜as_of=2025全年｜source=sse_etf_domestic_2026｜locator=PDF p.15正文；p.16表4</a:t>
            </a:r>
          </a:p>
          <a:p>
            <a:r>
              <a:t>- 沪市ETF总成交额：61 万亿元人民币｜scope=沪市ETF｜as_of=2025全年｜source=sse_etf_shanghai_2026｜locator=PDF p.19</a:t>
            </a:r>
          </a:p>
          <a:p>
            <a:r>
              <a:t>- 沪市ETF日均成交额：2999.2 亿元人民币｜scope=沪市ETF｜as_of=2025全年｜source=sse_etf_shanghai_2026｜locator=PDF p.19</a:t>
            </a:r>
          </a:p>
          <a:p>
            <a:endParaRPr/>
          </a:p>
          <a:p>
            <a:r>
              <a:t>讲师解释：净流入是资金流量，不是投资收益；成交额是交易活跃度，不是规模或利润。</a:t>
            </a:r>
          </a:p>
          <a:p>
            <a:endParaRPr/>
          </a:p>
          <a:p>
            <a:r>
              <a:t>口播：第一组是资金流。境内ETF二零二五年净流入超过一点一六万亿元，其中债券五千五百二十七亿元、跨境三千九百八十八亿元、黄金一千一百二十七亿元、股票九百四十四亿元。第二组是供给，新增三百五十五只，发行二千七百三十亿元。第三组是交易，沪市全年成交六十一万亿元。净流入不是收益，成交额也不是资产规模。</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证据边界：净流入仅表示资金流量；不得解读为投资收益或未来回报。沪市成交额与境内净流入属于不同范围和指标。</a:t>
            </a:r>
          </a:p>
          <a:p>
            <a:endParaRPr/>
          </a:p>
          <a:p>
            <a:r>
              <a:t>讲师提醒：口播“净流入不是收益”两次。</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B08F962-C065-464A-9800-ACCE5DEAD5F6}" type="slidenum">
              <a:rPr lang="zh-CN" altLang="en-US" smtClean="0"/>
              <a:t>7</a:t>
            </a:fld>
            <a:endParaRPr lang="zh-CN" altLang="en-US"/>
          </a:p>
        </p:txBody>
      </p:sp>
    </p:spTree>
    <p:extLst>
      <p:ext uri="{BB962C8B-B14F-4D97-AF65-F5344CB8AC3E}">
        <p14:creationId xmlns:p14="http://schemas.microsoft.com/office/powerpoint/2010/main" val="2990381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时长：2分钟</a:t>
            </a:r>
          </a:p>
          <a:p>
            <a:r>
              <a:t>证据标签：官方数据</a:t>
            </a:r>
          </a:p>
          <a:p>
            <a:r>
              <a:t>review_status：candidate_pass</a:t>
            </a:r>
          </a:p>
          <a:p>
            <a:r>
              <a:t>页面目的：对比全球与境内资产结构，并单列沪市主要类别规模。</a:t>
            </a:r>
          </a:p>
          <a:p>
            <a:endParaRPr/>
          </a:p>
          <a:p>
            <a:r>
              <a:t>报告披露事实 / 已核验事实：全球股票、债券、商品、其他占比为77.7%、16.6%、3.4%、2.2%；境内股票、跨境、债券占比为63.6%、15.6%、13.8%；境内商品+货币合计7.0%为据披露金额计算值；沪市主要类别规模为股票2.72、债券0.60、跨境0.57、商品0.16万亿元人民币。</a:t>
            </a:r>
          </a:p>
          <a:p>
            <a:endParaRPr/>
          </a:p>
          <a:p>
            <a:r>
              <a:t>结构化facts：</a:t>
            </a:r>
          </a:p>
          <a:p>
            <a:r>
              <a:t>- 全球股票ETF占比：77.7 %｜scope=全球ETF｜as_of=2025-12-31｜source=sse_etf_global_2026｜locator=PDF p.7</a:t>
            </a:r>
          </a:p>
          <a:p>
            <a:r>
              <a:t>- 全球债券ETF占比：16.6 %｜scope=全球ETF｜as_of=2025-12-31｜source=sse_etf_global_2026｜locator=PDF p.7</a:t>
            </a:r>
          </a:p>
          <a:p>
            <a:r>
              <a:t>- 全球商品ETF占比：3.4 %｜scope=全球ETF｜as_of=2025-12-31｜source=sse_etf_global_2026｜locator=PDF p.7</a:t>
            </a:r>
          </a:p>
          <a:p>
            <a:r>
              <a:t>- 全球其他ETF占比：2.2 %｜scope=全球ETF｜as_of=2025-12-31｜source=sse_etf_global_2026｜locator=PDF p.7</a:t>
            </a:r>
          </a:p>
          <a:p>
            <a:r>
              <a:t>- 境内股票ETF占比：63.6 %｜scope=境内ETF｜as_of=2025-12-31｜source=sse_etf_domestic_2026｜locator=PDF p.2直接披露；p.14金额辅助</a:t>
            </a:r>
          </a:p>
          <a:p>
            <a:r>
              <a:t>- 境内跨境ETF占比：15.6 %｜scope=境内ETF｜as_of=2025-12-31｜source=sse_etf_domestic_2026｜locator=PDF p.2直接披露；p.14金额辅助</a:t>
            </a:r>
          </a:p>
          <a:p>
            <a:r>
              <a:t>- 境内债券ETF占比：13.8 %｜scope=境内ETF｜as_of=2025-12-31｜source=sse_etf_domestic_2026｜locator=PDF p.2直接披露；p.14金额辅助</a:t>
            </a:r>
          </a:p>
          <a:p>
            <a:r>
              <a:t>- 境内商品+货币ETF占比：据披露金额计算并四舍五入至1位小数7.0 %｜scope=境内ETF｜as_of=2025-12-31｜source=sse_etf_domestic_2026｜locator=PDF p.2金额披露；p.14金额辅助｜derived=true｜formula=(2501亿元商品ETF + 1741亿元货币ETF) / 6.02万亿元境内ETF总规模 × 100</a:t>
            </a:r>
          </a:p>
          <a:p>
            <a:r>
              <a:t>- 沪市股票ETF规模：2.72 万亿元人民币｜scope=沪市ETF｜as_of=2025-12-31｜source=sse_etf_shanghai_2026｜locator=PDF p.18</a:t>
            </a:r>
          </a:p>
          <a:p>
            <a:r>
              <a:t>- 沪市债券ETF规模：0.6 万亿元人民币｜scope=沪市ETF｜as_of=2025-12-31｜source=sse_etf_shanghai_2026｜locator=PDF p.18</a:t>
            </a:r>
          </a:p>
          <a:p>
            <a:r>
              <a:t>- 沪市跨境ETF规模：0.57 万亿元人民币｜scope=沪市ETF｜as_of=2025-12-31｜source=sse_etf_shanghai_2026｜locator=PDF p.18</a:t>
            </a:r>
          </a:p>
          <a:p>
            <a:r>
              <a:t>- 沪市商品ETF规模：0.16 万亿元人民币｜scope=沪市ETF｜as_of=2025-12-31｜source=sse_etf_shanghai_2026｜locator=PDF p.18</a:t>
            </a:r>
          </a:p>
          <a:p>
            <a:endParaRPr/>
          </a:p>
          <a:p>
            <a:r>
              <a:t>讲师解释：全球与境内分别采用各自100%口径；沪市只列金额，不强行拼成100%堆叠。</a:t>
            </a:r>
          </a:p>
          <a:p>
            <a:endParaRPr/>
          </a:p>
          <a:p>
            <a:r>
              <a:t>口播：全球内部看，股票ETF仍占七成以上，债券约六分之一。境内内部看，股票约六成三，跨境和债券分别约一成半和一成四。沪市部分报告给出四类主要规模，我们把它们单独列金额，不与前两条百分比条形图混用，也不因为四项合计与总规模存在四舍五入或其他类别差异就强行做百分之百堆叠。</a:t>
            </a:r>
          </a:p>
          <a:p>
            <a:endParaRPr/>
          </a:p>
          <a:p>
            <a:r>
              <a:t>来源（source ID｜locator｜URL/path｜hash｜support｜boundary）：</a:t>
            </a:r>
          </a:p>
          <a:p>
            <a:r>
              <a:t>- `sse_etf_global_2026`｜上海证券交易所《ETF行业发展报告（2026）》—全球市场｜官方数据｜locator：PDF p.6–8；p.6全球数量与总规模，p.7资产类别结构，p.8资金净流入｜URL：https://etf.sse.com.cn/fundtrends/c/10808765/files/31409f49c20a4ca6944fb4cfd387cff8.pdf｜path：../assets/sources/上海证券交易所ETF行业发展报告（2026）.pdf｜SHA-256：15338f673e36ba7f907848632e6f6667ceb500013513ca0246aa3c630efde91b｜support：截至2025年末全球ETF数量、美元规模、资产结构与资金净流入。</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证据边界：全球、境内为各自口径占比；沪市为人民币类别规模。不同口径不共享数轴，四舍五入可能导致占比合计不等于100%。</a:t>
            </a:r>
          </a:p>
          <a:p>
            <a:endParaRPr/>
          </a:p>
          <a:p>
            <a:r>
              <a:t>讲师提醒：强调“颜色代表资产身份，不代表排名”。</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时长：2.4分钟</a:t>
            </a:r>
          </a:p>
          <a:p>
            <a:r>
              <a:t>证据标签：教学设计</a:t>
            </a:r>
          </a:p>
          <a:p>
            <a:r>
              <a:t>review_status：candidate_pass</a:t>
            </a:r>
          </a:p>
          <a:p>
            <a:r>
              <a:t>页面目的：从市场扩容过渡到策略池治理。</a:t>
            </a:r>
          </a:p>
          <a:p>
            <a:endParaRPr/>
          </a:p>
          <a:p>
            <a:r>
              <a:t>报告披露事实 / 已核验事实：报告披露截至2025年末境内ETF共1,381只。</a:t>
            </a:r>
          </a:p>
          <a:p>
            <a:endParaRPr/>
          </a:p>
          <a:p>
            <a:r>
              <a:t>讲师解释：全量产品需依次通过点时可见、可交易、暴露去重和数据完整性检查，漏斗仅为治理顺序，不给出真实剩余数量。</a:t>
            </a:r>
          </a:p>
          <a:p>
            <a:endParaRPr/>
          </a:p>
          <a:p>
            <a:r>
              <a:t>口播：一千三百八十一只是市场供给，不是策略可以直接排名的一千三百八十一名。历史回测先使用当时存在的产品，再排除当时不可交易或数据不足的样本，然后按底层暴露去重，最后检查流动性和执行。漏斗不填虚构的剩余数量，因为真实数量取决于日期、账户约束和事前规则。</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证据边界：除1,381只外，漏斗各层不展示未经计算的数量；不提供具体产品清单。</a:t>
            </a:r>
          </a:p>
          <a:p>
            <a:endParaRPr/>
          </a:p>
          <a:p>
            <a:r>
              <a:t>讲师提醒：用“资格审查”连接下一部分。</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页面目的：进入排除因子专题并先声明ETF页核验边界。</a:t>
            </a:r>
          </a:p>
          <a:p>
            <a:endParaRPr/>
          </a:p>
          <a:p>
            <a:r>
              <a:t>报告披露事实 / 已核验事实：本页不陈述ETF页当前功能。</a:t>
            </a:r>
          </a:p>
          <a:p>
            <a:endParaRPr/>
          </a:p>
          <a:p>
            <a:r>
              <a:t>讲师解释：排除与打分承担不同决策任务，必须分开。</a:t>
            </a:r>
          </a:p>
          <a:p>
            <a:endParaRPr/>
          </a:p>
          <a:p>
            <a:r>
              <a:t>口播：第三部分只讲一个容易被混淆的机制：排除决定资格，打分决定合格者排序。历史资料可以帮助我们解释概念，但ETF页当前入口、字段和组合方式仍要直播当天核验。</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endParaRPr/>
          </a:p>
          <a:p>
            <a:r>
              <a:t>证据边界：ETF页当前入口、字段、因子清单、比较符、AND/OR、缺失值和持仓处理均需现场核验。</a:t>
            </a:r>
          </a:p>
          <a:p>
            <a:endParaRPr/>
          </a:p>
          <a:p>
            <a:r>
              <a:t>讲师提醒：红色状态标签必须保留。</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8/2/2026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8/2/2026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8/2/2026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8/2/2026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pic>
        <p:nvPicPr>
          <p:cNvPr id="7" name="Picture 6" descr="禄得网-logo.png"/>
          <p:cNvPicPr>
            <a:picLocks noChangeAspect="1"/>
          </p:cNvPicPr>
          <p:nvPr/>
        </p:nvPicPr>
        <p:blipFill>
          <a:blip r:embed="rId3"/>
          <a:stretch>
            <a:fillRect/>
          </a:stretch>
        </p:blipFill>
        <p:spPr>
          <a:xfrm>
            <a:off x="658368" y="384048"/>
            <a:ext cx="1664208" cy="600616"/>
          </a:xfrm>
          <a:prstGeom prst="rect">
            <a:avLst/>
          </a:prstGeom>
          <a:effectLst/>
        </p:spPr>
      </p:pic>
      <p:sp>
        <p:nvSpPr>
          <p:cNvPr id="8" name="TextBox 7"/>
          <p:cNvSpPr txBox="1"/>
          <p:nvPr/>
        </p:nvSpPr>
        <p:spPr>
          <a:xfrm>
            <a:off x="713232" y="1188720"/>
            <a:ext cx="4114800" cy="320040"/>
          </a:xfrm>
          <a:prstGeom prst="rect">
            <a:avLst/>
          </a:prstGeom>
          <a:noFill/>
          <a:effectLst/>
        </p:spPr>
        <p:txBody>
          <a:bodyPr wrap="square" lIns="0" tIns="0" rIns="0" bIns="0" anchor="t">
            <a:spAutoFit/>
          </a:bodyPr>
          <a:lstStyle/>
          <a:p>
            <a:pPr algn="l">
              <a:defRPr sz="1400" b="0">
                <a:solidFill>
                  <a:srgbClr val="FFFFFF"/>
                </a:solidFill>
                <a:latin typeface="黑体-简"/>
                <a:ea typeface="黑体-简"/>
                <a:cs typeface="黑体-简"/>
              </a:defRPr>
            </a:pPr>
            <a:r>
              <a:rPr sz="1400" b="0">
                <a:solidFill>
                  <a:srgbClr val="FFFFFF"/>
                </a:solidFill>
                <a:latin typeface="黑体-简"/>
                <a:ea typeface="黑体-简"/>
                <a:cs typeface="黑体-简"/>
              </a:rPr>
              <a:t>四部分 · 50分钟候审版</a:t>
            </a:r>
          </a:p>
        </p:txBody>
      </p:sp>
      <p:sp>
        <p:nvSpPr>
          <p:cNvPr id="9" name="TextBox 8"/>
          <p:cNvSpPr txBox="1"/>
          <p:nvPr/>
        </p:nvSpPr>
        <p:spPr>
          <a:xfrm>
            <a:off x="713232" y="1627632"/>
            <a:ext cx="7955279" cy="658368"/>
          </a:xfrm>
          <a:prstGeom prst="rect">
            <a:avLst/>
          </a:prstGeom>
          <a:noFill/>
          <a:effectLst/>
        </p:spPr>
        <p:txBody>
          <a:bodyPr wrap="square" lIns="0" tIns="0" rIns="0" bIns="0" anchor="t">
            <a:spAutoFit/>
          </a:bodyPr>
          <a:lstStyle/>
          <a:p>
            <a:pPr algn="l">
              <a:defRPr sz="5000" b="1">
                <a:solidFill>
                  <a:srgbClr val="FFFFFF"/>
                </a:solidFill>
                <a:latin typeface="黑体-简"/>
                <a:ea typeface="黑体-简"/>
                <a:cs typeface="黑体-简"/>
              </a:defRPr>
            </a:pPr>
            <a:r>
              <a:rPr sz="5000" b="1">
                <a:solidFill>
                  <a:srgbClr val="FFFFFF"/>
                </a:solidFill>
                <a:latin typeface="黑体-简"/>
                <a:ea typeface="黑体-简"/>
                <a:cs typeface="黑体-简"/>
              </a:rPr>
              <a:t>ETF策略轮动</a:t>
            </a:r>
          </a:p>
        </p:txBody>
      </p:sp>
      <p:sp>
        <p:nvSpPr>
          <p:cNvPr id="10" name="TextBox 9"/>
          <p:cNvSpPr txBox="1"/>
          <p:nvPr/>
        </p:nvSpPr>
        <p:spPr>
          <a:xfrm>
            <a:off x="713232" y="2331720"/>
            <a:ext cx="8138160" cy="960120"/>
          </a:xfrm>
          <a:prstGeom prst="rect">
            <a:avLst/>
          </a:prstGeom>
          <a:noFill/>
          <a:effectLst/>
        </p:spPr>
        <p:txBody>
          <a:bodyPr wrap="square" lIns="0" tIns="0" rIns="0" bIns="0" anchor="t">
            <a:spAutoFit/>
          </a:bodyPr>
          <a:lstStyle/>
          <a:p>
            <a:pPr algn="l">
              <a:defRPr sz="2900" b="1">
                <a:solidFill>
                  <a:srgbClr val="FFFFFF"/>
                </a:solidFill>
                <a:latin typeface="黑体-简"/>
                <a:ea typeface="黑体-简"/>
                <a:cs typeface="黑体-简"/>
              </a:defRPr>
            </a:pPr>
            <a:r>
              <a:rPr sz="2900" b="1">
                <a:solidFill>
                  <a:srgbClr val="FFFFFF"/>
                </a:solidFill>
                <a:latin typeface="黑体-简"/>
                <a:ea typeface="黑体-简"/>
                <a:cs typeface="黑体-简"/>
              </a:rPr>
              <a:t>从市场扩容，到可审计的多资产决策系统</a:t>
            </a:r>
          </a:p>
        </p:txBody>
      </p:sp>
      <p:sp>
        <p:nvSpPr>
          <p:cNvPr id="11" name="Rectangle 10"/>
          <p:cNvSpPr/>
          <p:nvPr/>
        </p:nvSpPr>
        <p:spPr>
          <a:xfrm>
            <a:off x="713232" y="3611880"/>
            <a:ext cx="1261872"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713232" y="3950208"/>
            <a:ext cx="6217920" cy="347472"/>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a:solidFill>
                  <a:srgbClr val="FFFFFF"/>
                </a:solidFill>
                <a:latin typeface="黑体-简"/>
                <a:ea typeface="黑体-简"/>
                <a:cs typeface="黑体-简"/>
              </a:rPr>
              <a:t>禄得网第12期直播活动</a:t>
            </a:r>
          </a:p>
        </p:txBody>
      </p:sp>
      <p:sp>
        <p:nvSpPr>
          <p:cNvPr id="13" name="TextBox 12"/>
          <p:cNvSpPr txBox="1"/>
          <p:nvPr/>
        </p:nvSpPr>
        <p:spPr>
          <a:xfrm>
            <a:off x="713232" y="4407408"/>
            <a:ext cx="3840480" cy="274320"/>
          </a:xfrm>
          <a:prstGeom prst="rect">
            <a:avLst/>
          </a:prstGeom>
          <a:noFill/>
          <a:effectLst/>
        </p:spPr>
        <p:txBody>
          <a:bodyPr wrap="square" lIns="0" tIns="0" rIns="0" bIns="0" anchor="t">
            <a:spAutoFit/>
          </a:bodyPr>
          <a:lstStyle/>
          <a:p>
            <a:pPr algn="l">
              <a:defRPr sz="1200" b="0">
                <a:solidFill>
                  <a:srgbClr val="DCE8FA"/>
                </a:solidFill>
                <a:latin typeface="黑体-简"/>
                <a:ea typeface="黑体-简"/>
                <a:cs typeface="黑体-简"/>
              </a:defRPr>
            </a:pPr>
            <a:r>
              <a:rPr sz="1200" b="0">
                <a:solidFill>
                  <a:srgbClr val="DCE8FA"/>
                </a:solidFill>
                <a:latin typeface="黑体-简"/>
                <a:ea typeface="黑体-简"/>
                <a:cs typeface="黑体-简"/>
              </a:rPr>
              <a:t>方法与工具交流</a:t>
            </a:r>
          </a:p>
        </p:txBody>
      </p:sp>
      <p:sp>
        <p:nvSpPr>
          <p:cNvPr id="14" name="TextBox 13"/>
          <p:cNvSpPr txBox="1"/>
          <p:nvPr/>
        </p:nvSpPr>
        <p:spPr>
          <a:xfrm>
            <a:off x="713232" y="4754880"/>
            <a:ext cx="1828800" cy="274320"/>
          </a:xfrm>
          <a:prstGeom prst="rect">
            <a:avLst/>
          </a:prstGeom>
          <a:noFill/>
          <a:effectLst/>
        </p:spPr>
        <p:txBody>
          <a:bodyPr wrap="square" lIns="0" tIns="0" rIns="0" bIns="0" anchor="t">
            <a:spAutoFit/>
          </a:bodyPr>
          <a:lstStyle/>
          <a:p>
            <a:pPr algn="l">
              <a:defRPr sz="1200" b="0">
                <a:solidFill>
                  <a:srgbClr val="DCE8FA"/>
                </a:solidFill>
                <a:latin typeface="黑体-简"/>
                <a:ea typeface="黑体-简"/>
                <a:cs typeface="黑体-简"/>
              </a:defRPr>
            </a:pPr>
            <a:r>
              <a:rPr sz="1200" b="0">
                <a:solidFill>
                  <a:srgbClr val="DCE8FA"/>
                </a:solidFill>
                <a:latin typeface="黑体-简"/>
                <a:ea typeface="黑体-简"/>
                <a:cs typeface="黑体-简"/>
              </a:rPr>
              <a:t>2026.08</a:t>
            </a:r>
          </a:p>
        </p:txBody>
      </p:sp>
      <p:sp>
        <p:nvSpPr>
          <p:cNvPr id="15" name="Rounded Rectangle 14"/>
          <p:cNvSpPr/>
          <p:nvPr/>
        </p:nvSpPr>
        <p:spPr>
          <a:xfrm>
            <a:off x="713232" y="5788152"/>
            <a:ext cx="3063240" cy="283464"/>
          </a:xfrm>
          <a:prstGeom prst="roundRect">
            <a:avLst/>
          </a:prstGeom>
          <a:solidFill>
            <a:srgbClr val="FFFFF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TextBox 15"/>
          <p:cNvSpPr txBox="1"/>
          <p:nvPr/>
        </p:nvSpPr>
        <p:spPr>
          <a:xfrm>
            <a:off x="768096" y="5815584"/>
            <a:ext cx="2953512" cy="210312"/>
          </a:xfrm>
          <a:prstGeom prst="rect">
            <a:avLst/>
          </a:prstGeom>
          <a:noFill/>
          <a:effectLst/>
        </p:spPr>
        <p:txBody>
          <a:bodyPr wrap="square" lIns="0" tIns="0" rIns="0" bIns="0" anchor="ctr">
            <a:spAutoFit/>
          </a:bodyPr>
          <a:lstStyle/>
          <a:p>
            <a:pPr algn="ctr">
              <a:defRPr sz="1050" b="1">
                <a:solidFill>
                  <a:srgbClr val="D64545"/>
                </a:solidFill>
                <a:latin typeface="黑体-简"/>
                <a:ea typeface="黑体-简"/>
                <a:cs typeface="黑体-简"/>
              </a:defRPr>
            </a:pPr>
            <a:r>
              <a:rPr sz="1050" b="1">
                <a:solidFill>
                  <a:srgbClr val="D64545"/>
                </a:solidFill>
                <a:latin typeface="黑体-简"/>
                <a:ea typeface="黑体-简"/>
                <a:cs typeface="黑体-简"/>
              </a:rPr>
              <a:t>不荐标的 · 不晒冠军曲线</a:t>
            </a:r>
          </a:p>
        </p:txBody>
      </p:sp>
      <p:sp>
        <p:nvSpPr>
          <p:cNvPr id="17" name="TextBox 16"/>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01 / 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7008E4F-7C18-28C9-830A-F54B05712280}"/>
              </a:ext>
            </a:extLst>
          </p:cNvPr>
          <p:cNvPicPr>
            <a:picLocks noChangeAspect="1"/>
          </p:cNvPicPr>
          <p:nvPr/>
        </p:nvPicPr>
        <p:blipFill>
          <a:blip r:embed="rId2"/>
          <a:stretch>
            <a:fillRect/>
          </a:stretch>
        </p:blipFill>
        <p:spPr>
          <a:xfrm>
            <a:off x="3043565" y="73292"/>
            <a:ext cx="6104868" cy="3756841"/>
          </a:xfrm>
          <a:prstGeom prst="rect">
            <a:avLst/>
          </a:prstGeom>
        </p:spPr>
      </p:pic>
      <p:pic>
        <p:nvPicPr>
          <p:cNvPr id="7" name="图片 6">
            <a:extLst>
              <a:ext uri="{FF2B5EF4-FFF2-40B4-BE49-F238E27FC236}">
                <a16:creationId xmlns:a16="http://schemas.microsoft.com/office/drawing/2014/main" id="{BFA73523-FF68-98C0-6861-10CE4D90658D}"/>
              </a:ext>
            </a:extLst>
          </p:cNvPr>
          <p:cNvPicPr>
            <a:picLocks noChangeAspect="1"/>
          </p:cNvPicPr>
          <p:nvPr/>
        </p:nvPicPr>
        <p:blipFill>
          <a:blip r:embed="rId3"/>
          <a:stretch>
            <a:fillRect/>
          </a:stretch>
        </p:blipFill>
        <p:spPr>
          <a:xfrm>
            <a:off x="2718311" y="3866292"/>
            <a:ext cx="6755377" cy="2918416"/>
          </a:xfrm>
          <a:prstGeom prst="rect">
            <a:avLst/>
          </a:prstGeom>
        </p:spPr>
      </p:pic>
    </p:spTree>
    <p:extLst>
      <p:ext uri="{BB962C8B-B14F-4D97-AF65-F5344CB8AC3E}">
        <p14:creationId xmlns:p14="http://schemas.microsoft.com/office/powerpoint/2010/main" val="2684284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D856C63-3B36-EAC8-FF28-C609BF326B5A}"/>
              </a:ext>
            </a:extLst>
          </p:cNvPr>
          <p:cNvPicPr>
            <a:picLocks noChangeAspect="1"/>
          </p:cNvPicPr>
          <p:nvPr/>
        </p:nvPicPr>
        <p:blipFill>
          <a:blip r:embed="rId2"/>
          <a:stretch>
            <a:fillRect/>
          </a:stretch>
        </p:blipFill>
        <p:spPr>
          <a:xfrm>
            <a:off x="265785" y="3694"/>
            <a:ext cx="11660430" cy="6854306"/>
          </a:xfrm>
          <a:prstGeom prst="rect">
            <a:avLst/>
          </a:prstGeom>
        </p:spPr>
      </p:pic>
    </p:spTree>
    <p:extLst>
      <p:ext uri="{BB962C8B-B14F-4D97-AF65-F5344CB8AC3E}">
        <p14:creationId xmlns:p14="http://schemas.microsoft.com/office/powerpoint/2010/main" val="4204056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从1,381只产品，到当时可见的合格策略池</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8" name="TextBox 7"/>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上交所报告p.14｜境内ETF 1,381只（2025年末）；其余层级为候选池治理顺序</a:t>
            </a:r>
          </a:p>
        </p:txBody>
      </p: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07 / 25</a:t>
            </a:r>
          </a:p>
        </p:txBody>
      </p:sp>
      <p:sp>
        <p:nvSpPr>
          <p:cNvPr id="10" name="Rectangle 9"/>
          <p:cNvSpPr/>
          <p:nvPr/>
        </p:nvSpPr>
        <p:spPr>
          <a:xfrm>
            <a:off x="713232" y="1700784"/>
            <a:ext cx="9875520" cy="420624"/>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1773936"/>
            <a:ext cx="987552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1,381只</a:t>
            </a:r>
          </a:p>
        </p:txBody>
      </p:sp>
      <p:sp>
        <p:nvSpPr>
          <p:cNvPr id="12" name="Rectangle 11"/>
          <p:cNvSpPr/>
          <p:nvPr/>
        </p:nvSpPr>
        <p:spPr>
          <a:xfrm>
            <a:off x="1444752" y="2276856"/>
            <a:ext cx="8412480" cy="420624"/>
          </a:xfrm>
          <a:prstGeom prst="rect">
            <a:avLst/>
          </a:prstGeom>
          <a:solidFill>
            <a:srgbClr val="4D82D7"/>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3" name="TextBox 12"/>
          <p:cNvSpPr txBox="1"/>
          <p:nvPr/>
        </p:nvSpPr>
        <p:spPr>
          <a:xfrm>
            <a:off x="1444752" y="2350008"/>
            <a:ext cx="84124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当时存在</a:t>
            </a:r>
          </a:p>
        </p:txBody>
      </p:sp>
      <p:sp>
        <p:nvSpPr>
          <p:cNvPr id="14" name="Rectangle 13"/>
          <p:cNvSpPr/>
          <p:nvPr/>
        </p:nvSpPr>
        <p:spPr>
          <a:xfrm>
            <a:off x="2130552" y="2852928"/>
            <a:ext cx="7040880" cy="420624"/>
          </a:xfrm>
          <a:prstGeom prst="rect">
            <a:avLst/>
          </a:prstGeom>
          <a:solidFill>
            <a:srgbClr val="688FD0"/>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2130552" y="2926080"/>
            <a:ext cx="70408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当时可交易</a:t>
            </a:r>
          </a:p>
        </p:txBody>
      </p:sp>
      <p:sp>
        <p:nvSpPr>
          <p:cNvPr id="16" name="Rectangle 15"/>
          <p:cNvSpPr/>
          <p:nvPr/>
        </p:nvSpPr>
        <p:spPr>
          <a:xfrm>
            <a:off x="2816352" y="3429000"/>
            <a:ext cx="5669280" cy="420624"/>
          </a:xfrm>
          <a:prstGeom prst="rect">
            <a:avLst/>
          </a:prstGeom>
          <a:solidFill>
            <a:srgbClr val="829BB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7" name="TextBox 16"/>
          <p:cNvSpPr txBox="1"/>
          <p:nvPr/>
        </p:nvSpPr>
        <p:spPr>
          <a:xfrm>
            <a:off x="2816352" y="3502152"/>
            <a:ext cx="56692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暴露不重复</a:t>
            </a:r>
          </a:p>
        </p:txBody>
      </p:sp>
      <p:sp>
        <p:nvSpPr>
          <p:cNvPr id="18" name="Rectangle 17"/>
          <p:cNvSpPr/>
          <p:nvPr/>
        </p:nvSpPr>
        <p:spPr>
          <a:xfrm>
            <a:off x="3456432" y="4005072"/>
            <a:ext cx="4389120" cy="420624"/>
          </a:xfrm>
          <a:prstGeom prst="rect">
            <a:avLst/>
          </a:prstGeom>
          <a:solidFill>
            <a:srgbClr val="9BACC0"/>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3456432" y="4078224"/>
            <a:ext cx="4389120" cy="19236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lang="zh-CN" altLang="en-US" sz="1250" b="1" dirty="0">
                <a:solidFill>
                  <a:srgbClr val="FFFFFF"/>
                </a:solidFill>
                <a:latin typeface="黑体-简"/>
                <a:ea typeface="黑体-简"/>
                <a:cs typeface="黑体-简"/>
              </a:rPr>
              <a:t>流动性充裕</a:t>
            </a:r>
            <a:endParaRPr sz="1250" b="1" dirty="0">
              <a:solidFill>
                <a:srgbClr val="FFFFFF"/>
              </a:solidFill>
              <a:latin typeface="黑体-简"/>
              <a:ea typeface="黑体-简"/>
              <a:cs typeface="黑体-简"/>
            </a:endParaRPr>
          </a:p>
        </p:txBody>
      </p:sp>
      <p:sp>
        <p:nvSpPr>
          <p:cNvPr id="20" name="Rectangle 19"/>
          <p:cNvSpPr/>
          <p:nvPr/>
        </p:nvSpPr>
        <p:spPr>
          <a:xfrm>
            <a:off x="4142232" y="4581144"/>
            <a:ext cx="3017520" cy="420624"/>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1" name="TextBox 20"/>
          <p:cNvSpPr txBox="1"/>
          <p:nvPr/>
        </p:nvSpPr>
        <p:spPr>
          <a:xfrm>
            <a:off x="4142232" y="4654296"/>
            <a:ext cx="3017520" cy="228600"/>
          </a:xfrm>
          <a:prstGeom prst="rect">
            <a:avLst/>
          </a:prstGeom>
          <a:noFill/>
          <a:effectLst/>
        </p:spPr>
        <p:txBody>
          <a:bodyPr wrap="square" lIns="0" tIns="0" rIns="0" bIns="0" anchor="t">
            <a:spAutoFit/>
          </a:bodyPr>
          <a:lstStyle/>
          <a:p>
            <a:pPr algn="ctr">
              <a:defRPr sz="1250" b="1">
                <a:solidFill>
                  <a:srgbClr val="0F2F5C"/>
                </a:solidFill>
                <a:latin typeface="黑体-简"/>
                <a:ea typeface="黑体-简"/>
                <a:cs typeface="黑体-简"/>
              </a:defRPr>
            </a:pPr>
            <a:r>
              <a:rPr sz="1250" b="1">
                <a:solidFill>
                  <a:srgbClr val="0F2F5C"/>
                </a:solidFill>
                <a:latin typeface="黑体-简"/>
                <a:ea typeface="黑体-简"/>
                <a:cs typeface="黑体-简"/>
              </a:rPr>
              <a:t>执行可承受</a:t>
            </a:r>
          </a:p>
        </p:txBody>
      </p:sp>
      <p:sp>
        <p:nvSpPr>
          <p:cNvPr id="22" name="TextBox 21"/>
          <p:cNvSpPr txBox="1"/>
          <p:nvPr/>
        </p:nvSpPr>
        <p:spPr>
          <a:xfrm>
            <a:off x="4279392" y="5294376"/>
            <a:ext cx="2743200" cy="329184"/>
          </a:xfrm>
          <a:prstGeom prst="rect">
            <a:avLst/>
          </a:prstGeom>
          <a:noFill/>
          <a:effectLst/>
        </p:spPr>
        <p:txBody>
          <a:bodyPr wrap="square" lIns="0" tIns="0" rIns="0" bIns="0" anchor="t">
            <a:spAutoFit/>
          </a:bodyPr>
          <a:lstStyle/>
          <a:p>
            <a:pPr algn="ctr">
              <a:defRPr sz="2200" b="1">
                <a:solidFill>
                  <a:srgbClr val="D9A441"/>
                </a:solidFill>
                <a:latin typeface="黑体-简"/>
                <a:ea typeface="黑体-简"/>
                <a:cs typeface="黑体-简"/>
              </a:defRPr>
            </a:pPr>
            <a:r>
              <a:rPr sz="2200" b="1" dirty="0" err="1">
                <a:solidFill>
                  <a:srgbClr val="D9A441"/>
                </a:solidFill>
                <a:latin typeface="黑体-简"/>
                <a:ea typeface="黑体-简"/>
                <a:cs typeface="黑体-简"/>
              </a:rPr>
              <a:t>合格候选池</a:t>
            </a:r>
            <a:endParaRPr sz="2200" b="1" dirty="0">
              <a:solidFill>
                <a:srgbClr val="D9A441"/>
              </a:solidFill>
              <a:latin typeface="黑体-简"/>
              <a:ea typeface="黑体-简"/>
              <a:cs typeface="黑体-简"/>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BD55C6-BB20-4764-E59C-1DE6DFA7697B}"/>
              </a:ext>
            </a:extLst>
          </p:cNvPr>
          <p:cNvPicPr>
            <a:picLocks/>
          </p:cNvPicPr>
          <p:nvPr/>
        </p:nvPicPr>
        <p:blipFill>
          <a:blip r:embed="rId2"/>
          <a:srcRect b="22560"/>
          <a:stretch>
            <a:fillRect/>
          </a:stretch>
        </p:blipFill>
        <p:spPr>
          <a:xfrm>
            <a:off x="0" y="565626"/>
            <a:ext cx="6464434" cy="5310835"/>
          </a:xfrm>
          <a:prstGeom prst="rect">
            <a:avLst/>
          </a:prstGeom>
        </p:spPr>
      </p:pic>
      <p:pic>
        <p:nvPicPr>
          <p:cNvPr id="5" name="图片 4">
            <a:extLst>
              <a:ext uri="{FF2B5EF4-FFF2-40B4-BE49-F238E27FC236}">
                <a16:creationId xmlns:a16="http://schemas.microsoft.com/office/drawing/2014/main" id="{FE61143F-388B-E921-FE79-3BF32A8986E4}"/>
              </a:ext>
            </a:extLst>
          </p:cNvPr>
          <p:cNvPicPr>
            <a:picLocks/>
          </p:cNvPicPr>
          <p:nvPr/>
        </p:nvPicPr>
        <p:blipFill>
          <a:blip r:embed="rId3"/>
          <a:srcRect t="24340"/>
          <a:stretch>
            <a:fillRect/>
          </a:stretch>
        </p:blipFill>
        <p:spPr>
          <a:xfrm>
            <a:off x="6964894" y="292607"/>
            <a:ext cx="4957476" cy="2697402"/>
          </a:xfrm>
          <a:prstGeom prst="rect">
            <a:avLst/>
          </a:prstGeom>
        </p:spPr>
      </p:pic>
      <p:pic>
        <p:nvPicPr>
          <p:cNvPr id="7" name="图片 6">
            <a:extLst>
              <a:ext uri="{FF2B5EF4-FFF2-40B4-BE49-F238E27FC236}">
                <a16:creationId xmlns:a16="http://schemas.microsoft.com/office/drawing/2014/main" id="{158BB769-9215-A2DD-26B6-2F4B2999465B}"/>
              </a:ext>
            </a:extLst>
          </p:cNvPr>
          <p:cNvPicPr>
            <a:picLocks noChangeAspect="1"/>
          </p:cNvPicPr>
          <p:nvPr/>
        </p:nvPicPr>
        <p:blipFill>
          <a:blip r:embed="rId4"/>
          <a:stretch>
            <a:fillRect/>
          </a:stretch>
        </p:blipFill>
        <p:spPr>
          <a:xfrm>
            <a:off x="6964895" y="3280870"/>
            <a:ext cx="4972538" cy="2768800"/>
          </a:xfrm>
          <a:prstGeom prst="rect">
            <a:avLst/>
          </a:prstGeom>
        </p:spPr>
      </p:pic>
    </p:spTree>
    <p:extLst>
      <p:ext uri="{BB962C8B-B14F-4D97-AF65-F5344CB8AC3E}">
        <p14:creationId xmlns:p14="http://schemas.microsoft.com/office/powerpoint/2010/main" val="1520702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2</a:t>
            </a:r>
            <a:endParaRPr sz="9200" b="1" dirty="0">
              <a:solidFill>
                <a:srgbClr val="5689DF"/>
              </a:solidFill>
              <a:latin typeface="黑体-简"/>
              <a:ea typeface="黑体-简"/>
              <a:cs typeface="黑体-简"/>
            </a:endParaRP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排除因子的有效利用</a:t>
            </a:r>
          </a:p>
        </p:txBody>
      </p:sp>
      <p:sp>
        <p:nvSpPr>
          <p:cNvPr id="9" name="TextBox 8"/>
          <p:cNvSpPr txBox="1"/>
          <p:nvPr/>
        </p:nvSpPr>
        <p:spPr>
          <a:xfrm>
            <a:off x="713232" y="2907792"/>
            <a:ext cx="8046720" cy="369332"/>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dirty="0" err="1">
                <a:solidFill>
                  <a:srgbClr val="FFFFFF"/>
                </a:solidFill>
                <a:latin typeface="黑体-简"/>
                <a:ea typeface="黑体-简"/>
                <a:cs typeface="黑体-简"/>
              </a:rPr>
              <a:t>先决定谁有资格</a:t>
            </a:r>
            <a:r>
              <a:rPr lang="zh-CN" altLang="en-US" sz="2400" dirty="0">
                <a:solidFill>
                  <a:srgbClr val="FFFFFF"/>
                </a:solidFill>
                <a:latin typeface="黑体-简"/>
                <a:ea typeface="黑体-简"/>
                <a:cs typeface="黑体-简"/>
              </a:rPr>
              <a:t>纳</a:t>
            </a:r>
            <a:r>
              <a:rPr sz="2400" b="0" dirty="0">
                <a:solidFill>
                  <a:srgbClr val="FFFFFF"/>
                </a:solidFill>
                <a:latin typeface="黑体-简"/>
                <a:ea typeface="黑体-简"/>
                <a:cs typeface="黑体-简"/>
              </a:rPr>
              <a:t>，</a:t>
            </a:r>
            <a:r>
              <a:rPr sz="2400" b="0" dirty="0" err="1">
                <a:solidFill>
                  <a:srgbClr val="FFFFFF"/>
                </a:solidFill>
                <a:latin typeface="黑体-简"/>
                <a:ea typeface="黑体-简"/>
                <a:cs typeface="黑体-简"/>
              </a:rPr>
              <a:t>再决定谁排前面</a:t>
            </a:r>
            <a:endParaRPr sz="2400" b="0" dirty="0">
              <a:solidFill>
                <a:srgbClr val="FFFFFF"/>
              </a:solidFill>
              <a:latin typeface="黑体-简"/>
              <a:ea typeface="黑体-简"/>
              <a:cs typeface="黑体-简"/>
            </a:endParaRP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dirty="0" err="1">
                <a:solidFill>
                  <a:srgbClr val="E3ECFA"/>
                </a:solidFill>
                <a:latin typeface="黑体-简"/>
                <a:ea typeface="黑体-简"/>
                <a:cs typeface="黑体-简"/>
              </a:rPr>
              <a:t>排除是资格门槛</a:t>
            </a:r>
            <a:endParaRPr sz="2000" b="1" dirty="0">
              <a:solidFill>
                <a:srgbClr val="E3ECFA"/>
              </a:solidFill>
              <a:latin typeface="黑体-简"/>
              <a:ea typeface="黑体-简"/>
              <a:cs typeface="黑体-简"/>
            </a:endParaRP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15 / 25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定义：排除不是负向打分，而是资格判断</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0F2F5C"/>
                </a:solidFill>
                <a:latin typeface="黑体-简"/>
                <a:ea typeface="黑体-简"/>
                <a:cs typeface="黑体-简"/>
              </a:defRPr>
            </a:pPr>
            <a:r>
              <a:rPr sz="950" b="1">
                <a:solidFill>
                  <a:srgbClr val="0F2F5C"/>
                </a:solidFill>
                <a:latin typeface="黑体-简"/>
                <a:ea typeface="黑体-简"/>
                <a:cs typeface="黑体-简"/>
              </a:rPr>
              <a:t>历史证据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16 / 25</a:t>
            </a:r>
          </a:p>
        </p:txBody>
      </p:sp>
      <p:sp>
        <p:nvSpPr>
          <p:cNvPr id="12" name="TextBox 11"/>
          <p:cNvSpPr txBox="1"/>
          <p:nvPr/>
        </p:nvSpPr>
        <p:spPr>
          <a:xfrm>
            <a:off x="804672" y="1792224"/>
            <a:ext cx="4206240" cy="365760"/>
          </a:xfrm>
          <a:prstGeom prst="rect">
            <a:avLst/>
          </a:prstGeom>
          <a:noFill/>
          <a:effectLst/>
        </p:spPr>
        <p:txBody>
          <a:bodyPr wrap="square" lIns="0" tIns="0" rIns="0" bIns="0" anchor="t">
            <a:spAutoFit/>
          </a:bodyPr>
          <a:lstStyle/>
          <a:p>
            <a:pPr algn="l">
              <a:defRPr sz="2300" b="1">
                <a:solidFill>
                  <a:srgbClr val="2E6FD6"/>
                </a:solidFill>
                <a:latin typeface="黑体-简"/>
                <a:ea typeface="黑体-简"/>
                <a:cs typeface="黑体-简"/>
              </a:defRPr>
            </a:pPr>
            <a:r>
              <a:rPr sz="2300" b="1">
                <a:solidFill>
                  <a:srgbClr val="2E6FD6"/>
                </a:solidFill>
                <a:latin typeface="黑体-简"/>
                <a:ea typeface="黑体-简"/>
                <a:cs typeface="黑体-简"/>
              </a:rPr>
              <a:t>排除因子</a:t>
            </a:r>
          </a:p>
        </p:txBody>
      </p:sp>
      <p:sp>
        <p:nvSpPr>
          <p:cNvPr id="13" name="TextBox 12"/>
          <p:cNvSpPr txBox="1"/>
          <p:nvPr/>
        </p:nvSpPr>
        <p:spPr>
          <a:xfrm>
            <a:off x="804672" y="2450592"/>
            <a:ext cx="4206240" cy="585216"/>
          </a:xfrm>
          <a:prstGeom prst="rect">
            <a:avLst/>
          </a:prstGeom>
          <a:noFill/>
          <a:effectLst/>
        </p:spPr>
        <p:txBody>
          <a:bodyPr wrap="square" lIns="0" tIns="0" rIns="0" bIns="0" anchor="t">
            <a:spAutoFit/>
          </a:bodyPr>
          <a:lstStyle/>
          <a:p>
            <a:pPr algn="l">
              <a:defRPr sz="3800" b="1">
                <a:solidFill>
                  <a:srgbClr val="142033"/>
                </a:solidFill>
                <a:latin typeface="黑体-简"/>
                <a:ea typeface="黑体-简"/>
                <a:cs typeface="黑体-简"/>
              </a:defRPr>
            </a:pPr>
            <a:r>
              <a:rPr sz="3800" b="1">
                <a:solidFill>
                  <a:srgbClr val="142033"/>
                </a:solidFill>
                <a:latin typeface="黑体-简"/>
                <a:ea typeface="黑体-简"/>
                <a:cs typeface="黑体-简"/>
              </a:rPr>
              <a:t>有资格吗？</a:t>
            </a:r>
          </a:p>
        </p:txBody>
      </p:sp>
      <p:sp>
        <p:nvSpPr>
          <p:cNvPr id="14" name="TextBox 13"/>
          <p:cNvSpPr txBox="1"/>
          <p:nvPr/>
        </p:nvSpPr>
        <p:spPr>
          <a:xfrm>
            <a:off x="804672" y="3273552"/>
            <a:ext cx="4206240" cy="384048"/>
          </a:xfrm>
          <a:prstGeom prst="rect">
            <a:avLst/>
          </a:prstGeom>
          <a:noFill/>
          <a:effectLst/>
        </p:spPr>
        <p:txBody>
          <a:bodyPr wrap="square" lIns="0" tIns="0" rIns="0" bIns="0" anchor="t">
            <a:spAutoFit/>
          </a:bodyPr>
          <a:lstStyle/>
          <a:p>
            <a:pPr algn="l">
              <a:defRPr sz="2000" b="1">
                <a:solidFill>
                  <a:srgbClr val="2E6FD6"/>
                </a:solidFill>
                <a:latin typeface="黑体-简"/>
                <a:ea typeface="黑体-简"/>
                <a:cs typeface="黑体-简"/>
              </a:defRPr>
            </a:pPr>
            <a:r>
              <a:rPr sz="2000" b="1">
                <a:solidFill>
                  <a:srgbClr val="2E6FD6"/>
                </a:solidFill>
                <a:latin typeface="黑体-简"/>
                <a:ea typeface="黑体-简"/>
                <a:cs typeface="黑体-简"/>
              </a:rPr>
              <a:t>合格 / 排除</a:t>
            </a:r>
          </a:p>
        </p:txBody>
      </p:sp>
      <p:sp>
        <p:nvSpPr>
          <p:cNvPr id="15" name="TextBox 14"/>
          <p:cNvSpPr txBox="1"/>
          <p:nvPr/>
        </p:nvSpPr>
        <p:spPr>
          <a:xfrm>
            <a:off x="804672" y="3913632"/>
            <a:ext cx="4206240" cy="34747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sz="1500" b="0">
                <a:solidFill>
                  <a:srgbClr val="62748A"/>
                </a:solidFill>
                <a:latin typeface="黑体-简"/>
                <a:ea typeface="黑体-简"/>
                <a:cs typeface="黑体-简"/>
              </a:rPr>
              <a:t>决定集合边界</a:t>
            </a:r>
          </a:p>
        </p:txBody>
      </p:sp>
      <p:cxnSp>
        <p:nvCxnSpPr>
          <p:cNvPr id="16" name="Connector 15"/>
          <p:cNvCxnSpPr/>
          <p:nvPr/>
        </p:nvCxnSpPr>
        <p:spPr>
          <a:xfrm>
            <a:off x="5760720" y="1755648"/>
            <a:ext cx="0" cy="3319272"/>
          </a:xfrm>
          <a:prstGeom prst="line">
            <a:avLst/>
          </a:prstGeom>
          <a:ln w="1524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6291072" y="1792224"/>
            <a:ext cx="4206240" cy="365760"/>
          </a:xfrm>
          <a:prstGeom prst="rect">
            <a:avLst/>
          </a:prstGeom>
          <a:noFill/>
          <a:effectLst/>
        </p:spPr>
        <p:txBody>
          <a:bodyPr wrap="square" lIns="0" tIns="0" rIns="0" bIns="0" anchor="t">
            <a:spAutoFit/>
          </a:bodyPr>
          <a:lstStyle/>
          <a:p>
            <a:pPr algn="l">
              <a:defRPr sz="2300" b="1">
                <a:solidFill>
                  <a:srgbClr val="0F2F5C"/>
                </a:solidFill>
                <a:latin typeface="黑体-简"/>
                <a:ea typeface="黑体-简"/>
                <a:cs typeface="黑体-简"/>
              </a:defRPr>
            </a:pPr>
            <a:r>
              <a:rPr sz="2300" b="1">
                <a:solidFill>
                  <a:srgbClr val="0F2F5C"/>
                </a:solidFill>
                <a:latin typeface="黑体-简"/>
                <a:ea typeface="黑体-简"/>
                <a:cs typeface="黑体-简"/>
              </a:rPr>
              <a:t>打分因子</a:t>
            </a:r>
          </a:p>
        </p:txBody>
      </p:sp>
      <p:sp>
        <p:nvSpPr>
          <p:cNvPr id="18" name="TextBox 17"/>
          <p:cNvSpPr txBox="1"/>
          <p:nvPr/>
        </p:nvSpPr>
        <p:spPr>
          <a:xfrm>
            <a:off x="6291072" y="2450592"/>
            <a:ext cx="4206240" cy="585216"/>
          </a:xfrm>
          <a:prstGeom prst="rect">
            <a:avLst/>
          </a:prstGeom>
          <a:noFill/>
          <a:effectLst/>
        </p:spPr>
        <p:txBody>
          <a:bodyPr wrap="square" lIns="0" tIns="0" rIns="0" bIns="0" anchor="t">
            <a:spAutoFit/>
          </a:bodyPr>
          <a:lstStyle/>
          <a:p>
            <a:pPr algn="l">
              <a:defRPr sz="3800" b="1">
                <a:solidFill>
                  <a:srgbClr val="142033"/>
                </a:solidFill>
                <a:latin typeface="黑体-简"/>
                <a:ea typeface="黑体-简"/>
                <a:cs typeface="黑体-简"/>
              </a:defRPr>
            </a:pPr>
            <a:r>
              <a:rPr sz="3800" b="1">
                <a:solidFill>
                  <a:srgbClr val="142033"/>
                </a:solidFill>
                <a:latin typeface="黑体-简"/>
                <a:ea typeface="黑体-简"/>
                <a:cs typeface="黑体-简"/>
              </a:rPr>
              <a:t>谁排前面？</a:t>
            </a:r>
          </a:p>
        </p:txBody>
      </p:sp>
      <p:sp>
        <p:nvSpPr>
          <p:cNvPr id="19" name="TextBox 18"/>
          <p:cNvSpPr txBox="1"/>
          <p:nvPr/>
        </p:nvSpPr>
        <p:spPr>
          <a:xfrm>
            <a:off x="6291072" y="3273552"/>
            <a:ext cx="4206240" cy="384048"/>
          </a:xfrm>
          <a:prstGeom prst="rect">
            <a:avLst/>
          </a:prstGeom>
          <a:noFill/>
          <a:effectLst/>
        </p:spPr>
        <p:txBody>
          <a:bodyPr wrap="square" lIns="0" tIns="0" rIns="0" bIns="0" anchor="t">
            <a:spAutoFit/>
          </a:bodyPr>
          <a:lstStyle/>
          <a:p>
            <a:pPr algn="l">
              <a:defRPr sz="2000" b="1">
                <a:solidFill>
                  <a:srgbClr val="0F2F5C"/>
                </a:solidFill>
                <a:latin typeface="黑体-简"/>
                <a:ea typeface="黑体-简"/>
                <a:cs typeface="黑体-简"/>
              </a:defRPr>
            </a:pPr>
            <a:r>
              <a:rPr sz="2000" b="1">
                <a:solidFill>
                  <a:srgbClr val="0F2F5C"/>
                </a:solidFill>
                <a:latin typeface="黑体-简"/>
                <a:ea typeface="黑体-简"/>
                <a:cs typeface="黑体-简"/>
              </a:rPr>
              <a:t>分数 / 名次</a:t>
            </a:r>
          </a:p>
        </p:txBody>
      </p:sp>
      <p:sp>
        <p:nvSpPr>
          <p:cNvPr id="20" name="TextBox 19"/>
          <p:cNvSpPr txBox="1"/>
          <p:nvPr/>
        </p:nvSpPr>
        <p:spPr>
          <a:xfrm>
            <a:off x="6291072" y="3913632"/>
            <a:ext cx="4206240" cy="34747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sz="1500" b="0">
                <a:solidFill>
                  <a:srgbClr val="62748A"/>
                </a:solidFill>
                <a:latin typeface="黑体-简"/>
                <a:ea typeface="黑体-简"/>
                <a:cs typeface="黑体-简"/>
              </a:rPr>
              <a:t>只比较合格者</a:t>
            </a:r>
          </a:p>
        </p:txBody>
      </p:sp>
      <p:sp>
        <p:nvSpPr>
          <p:cNvPr id="21" name="Rectangle 20"/>
          <p:cNvSpPr/>
          <p:nvPr/>
        </p:nvSpPr>
        <p:spPr>
          <a:xfrm>
            <a:off x="1920240" y="4736592"/>
            <a:ext cx="8366760" cy="530352"/>
          </a:xfrm>
          <a:prstGeom prst="rect">
            <a:avLst/>
          </a:prstGeom>
          <a:solidFill>
            <a:srgbClr val="FFF4D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2066544" y="4878657"/>
            <a:ext cx="8074152" cy="246221"/>
          </a:xfrm>
          <a:prstGeom prst="rect">
            <a:avLst/>
          </a:prstGeom>
          <a:noFill/>
          <a:effectLst/>
        </p:spPr>
        <p:txBody>
          <a:bodyPr wrap="square" lIns="0" tIns="0" rIns="0" bIns="0" anchor="ctr">
            <a:spAutoFit/>
          </a:bodyPr>
          <a:lstStyle/>
          <a:p>
            <a:pPr algn="ctr">
              <a:defRPr sz="1600" b="1">
                <a:solidFill>
                  <a:srgbClr val="0F2F5C"/>
                </a:solidFill>
                <a:latin typeface="黑体-简"/>
                <a:ea typeface="黑体-简"/>
                <a:cs typeface="黑体-简"/>
              </a:defRPr>
            </a:pPr>
            <a:r>
              <a:rPr sz="1600" b="1" dirty="0" err="1">
                <a:solidFill>
                  <a:srgbClr val="0F2F5C"/>
                </a:solidFill>
                <a:latin typeface="黑体-简"/>
                <a:ea typeface="黑体-简"/>
                <a:cs typeface="黑体-简"/>
              </a:rPr>
              <a:t>排除标的</a:t>
            </a:r>
            <a:r>
              <a:rPr sz="1600" b="1" dirty="0">
                <a:solidFill>
                  <a:srgbClr val="0F2F5C"/>
                </a:solidFill>
                <a:latin typeface="黑体-简"/>
                <a:ea typeface="黑体-简"/>
                <a:cs typeface="黑体-简"/>
              </a:rPr>
              <a:t> → </a:t>
            </a:r>
            <a:r>
              <a:rPr sz="1600" b="1" dirty="0" err="1">
                <a:solidFill>
                  <a:srgbClr val="0F2F5C"/>
                </a:solidFill>
                <a:latin typeface="黑体-简"/>
                <a:ea typeface="黑体-简"/>
                <a:cs typeface="黑体-简"/>
              </a:rPr>
              <a:t>不参与后续打分排名</a:t>
            </a:r>
            <a:endParaRPr sz="1600" b="1" dirty="0">
              <a:solidFill>
                <a:srgbClr val="0F2F5C"/>
              </a:solidFill>
              <a:latin typeface="黑体-简"/>
              <a:ea typeface="黑体-简"/>
              <a:cs typeface="黑体-简"/>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顺序：先缩小集合，再在</a:t>
            </a:r>
            <a:r>
              <a:rPr lang="zh-CN" altLang="en-US" sz="3200" b="1" dirty="0">
                <a:solidFill>
                  <a:srgbClr val="142033"/>
                </a:solidFill>
                <a:latin typeface="黑体-简"/>
                <a:ea typeface="黑体-简"/>
                <a:cs typeface="黑体-简"/>
              </a:rPr>
              <a:t>纳入标的</a:t>
            </a:r>
            <a:r>
              <a:rPr sz="3200" b="1" dirty="0" err="1">
                <a:solidFill>
                  <a:srgbClr val="142033"/>
                </a:solidFill>
                <a:latin typeface="黑体-简"/>
                <a:ea typeface="黑体-简"/>
                <a:cs typeface="黑体-简"/>
              </a:rPr>
              <a:t>中排名</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0F2F5C"/>
                </a:solidFill>
                <a:latin typeface="黑体-简"/>
                <a:ea typeface="黑体-简"/>
                <a:cs typeface="黑体-简"/>
              </a:defRPr>
            </a:pPr>
            <a:r>
              <a:rPr sz="950" b="1">
                <a:solidFill>
                  <a:srgbClr val="0F2F5C"/>
                </a:solidFill>
                <a:latin typeface="黑体-简"/>
                <a:ea typeface="黑体-简"/>
                <a:cs typeface="黑体-简"/>
              </a:rPr>
              <a:t>历史证据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18 / 25</a:t>
            </a:r>
          </a:p>
        </p:txBody>
      </p:sp>
      <p:cxnSp>
        <p:nvCxnSpPr>
          <p:cNvPr id="13" name="Connector 12"/>
          <p:cNvCxnSpPr/>
          <p:nvPr/>
        </p:nvCxnSpPr>
        <p:spPr>
          <a:xfrm>
            <a:off x="1035050" y="4402487"/>
            <a:ext cx="9656064" cy="0"/>
          </a:xfrm>
          <a:prstGeom prst="line">
            <a:avLst/>
          </a:prstGeom>
          <a:ln w="38100">
            <a:solidFill>
              <a:srgbClr val="AFC9EF"/>
            </a:solidFill>
          </a:ln>
          <a:effectLst/>
        </p:spPr>
        <p:style>
          <a:lnRef idx="2">
            <a:schemeClr val="accent1"/>
          </a:lnRef>
          <a:fillRef idx="0">
            <a:schemeClr val="accent1"/>
          </a:fillRef>
          <a:effectRef idx="0">
            <a:schemeClr val="accent1"/>
          </a:effectRef>
          <a:fontRef idx="minor">
            <a:schemeClr val="tx1"/>
          </a:fontRef>
        </p:style>
      </p:cxnSp>
      <p:sp>
        <p:nvSpPr>
          <p:cNvPr id="14" name="Oval 13"/>
          <p:cNvSpPr/>
          <p:nvPr/>
        </p:nvSpPr>
        <p:spPr>
          <a:xfrm>
            <a:off x="907034" y="4183031"/>
            <a:ext cx="438912" cy="438912"/>
          </a:xfrm>
          <a:prstGeom prst="ellipse">
            <a:avLst/>
          </a:prstGeom>
          <a:solidFill>
            <a:srgbClr val="DCE8F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907034" y="4256183"/>
            <a:ext cx="438912"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01</a:t>
            </a:r>
          </a:p>
        </p:txBody>
      </p:sp>
      <p:sp>
        <p:nvSpPr>
          <p:cNvPr id="16" name="TextBox 15"/>
          <p:cNvSpPr txBox="1"/>
          <p:nvPr/>
        </p:nvSpPr>
        <p:spPr>
          <a:xfrm>
            <a:off x="541273" y="4877975"/>
            <a:ext cx="1719072" cy="384048"/>
          </a:xfrm>
          <a:prstGeom prst="rect">
            <a:avLst/>
          </a:prstGeom>
          <a:noFill/>
          <a:effectLst/>
        </p:spPr>
        <p:txBody>
          <a:bodyPr wrap="square" lIns="0" tIns="0" rIns="0" bIns="0" anchor="t">
            <a:spAutoFit/>
          </a:bodyPr>
          <a:lstStyle/>
          <a:p>
            <a:pPr algn="ctr">
              <a:defRPr sz="1600" b="1">
                <a:solidFill>
                  <a:srgbClr val="142033"/>
                </a:solidFill>
                <a:latin typeface="黑体-简"/>
                <a:ea typeface="黑体-简"/>
                <a:cs typeface="黑体-简"/>
              </a:defRPr>
            </a:pPr>
            <a:r>
              <a:rPr sz="1600" b="1">
                <a:solidFill>
                  <a:srgbClr val="142033"/>
                </a:solidFill>
                <a:latin typeface="黑体-简"/>
                <a:ea typeface="黑体-简"/>
                <a:cs typeface="黑体-简"/>
              </a:rPr>
              <a:t>全量池</a:t>
            </a:r>
          </a:p>
        </p:txBody>
      </p:sp>
      <p:sp>
        <p:nvSpPr>
          <p:cNvPr id="17" name="TextBox 16"/>
          <p:cNvSpPr txBox="1"/>
          <p:nvPr/>
        </p:nvSpPr>
        <p:spPr>
          <a:xfrm>
            <a:off x="2278634"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18" name="Oval 17"/>
          <p:cNvSpPr/>
          <p:nvPr/>
        </p:nvSpPr>
        <p:spPr>
          <a:xfrm>
            <a:off x="2792984" y="4167029"/>
            <a:ext cx="470916" cy="470916"/>
          </a:xfrm>
          <a:prstGeom prst="ellipse">
            <a:avLst/>
          </a:prstGeom>
          <a:solidFill>
            <a:srgbClr val="AFC9E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2792984" y="4240181"/>
            <a:ext cx="470916"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02</a:t>
            </a:r>
          </a:p>
        </p:txBody>
      </p:sp>
      <p:sp>
        <p:nvSpPr>
          <p:cNvPr id="20" name="TextBox 19"/>
          <p:cNvSpPr txBox="1"/>
          <p:nvPr/>
        </p:nvSpPr>
        <p:spPr>
          <a:xfrm>
            <a:off x="2443226" y="4877975"/>
            <a:ext cx="1719072" cy="384048"/>
          </a:xfrm>
          <a:prstGeom prst="rect">
            <a:avLst/>
          </a:prstGeom>
          <a:noFill/>
          <a:effectLst/>
        </p:spPr>
        <p:txBody>
          <a:bodyPr wrap="square" lIns="0" tIns="0" rIns="0" bIns="0" anchor="t">
            <a:spAutoFit/>
          </a:bodyPr>
          <a:lstStyle/>
          <a:p>
            <a:pPr algn="ctr">
              <a:defRPr sz="1630" b="1">
                <a:solidFill>
                  <a:srgbClr val="D9A441"/>
                </a:solidFill>
                <a:latin typeface="黑体-简"/>
                <a:ea typeface="黑体-简"/>
                <a:cs typeface="黑体-简"/>
              </a:defRPr>
            </a:pPr>
            <a:r>
              <a:rPr sz="1630" b="1">
                <a:solidFill>
                  <a:srgbClr val="D9A441"/>
                </a:solidFill>
                <a:latin typeface="黑体-简"/>
                <a:ea typeface="黑体-简"/>
                <a:cs typeface="黑体-简"/>
              </a:rPr>
              <a:t>排除</a:t>
            </a:r>
          </a:p>
        </p:txBody>
      </p:sp>
      <p:sp>
        <p:nvSpPr>
          <p:cNvPr id="21" name="TextBox 20"/>
          <p:cNvSpPr txBox="1"/>
          <p:nvPr/>
        </p:nvSpPr>
        <p:spPr>
          <a:xfrm>
            <a:off x="4180586"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22" name="Oval 21"/>
          <p:cNvSpPr/>
          <p:nvPr/>
        </p:nvSpPr>
        <p:spPr>
          <a:xfrm>
            <a:off x="4678934" y="4151027"/>
            <a:ext cx="502920" cy="502920"/>
          </a:xfrm>
          <a:prstGeom prst="ellipse">
            <a:avLst/>
          </a:prstGeom>
          <a:solidFill>
            <a:srgbClr val="7EAAE7"/>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3" name="TextBox 22"/>
          <p:cNvSpPr txBox="1"/>
          <p:nvPr/>
        </p:nvSpPr>
        <p:spPr>
          <a:xfrm>
            <a:off x="4678934" y="4224179"/>
            <a:ext cx="502920"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03</a:t>
            </a:r>
          </a:p>
        </p:txBody>
      </p:sp>
      <p:sp>
        <p:nvSpPr>
          <p:cNvPr id="24" name="TextBox 23"/>
          <p:cNvSpPr txBox="1"/>
          <p:nvPr/>
        </p:nvSpPr>
        <p:spPr>
          <a:xfrm>
            <a:off x="4345178" y="4877975"/>
            <a:ext cx="1719072" cy="384048"/>
          </a:xfrm>
          <a:prstGeom prst="rect">
            <a:avLst/>
          </a:prstGeom>
          <a:noFill/>
          <a:effectLst/>
        </p:spPr>
        <p:txBody>
          <a:bodyPr wrap="square" lIns="0" tIns="0" rIns="0" bIns="0" anchor="t">
            <a:spAutoFit/>
          </a:bodyPr>
          <a:lstStyle/>
          <a:p>
            <a:pPr algn="ctr">
              <a:defRPr sz="1660" b="1">
                <a:solidFill>
                  <a:srgbClr val="142033"/>
                </a:solidFill>
                <a:latin typeface="黑体-简"/>
                <a:ea typeface="黑体-简"/>
                <a:cs typeface="黑体-简"/>
              </a:defRPr>
            </a:pPr>
            <a:r>
              <a:rPr sz="1660" b="1">
                <a:solidFill>
                  <a:srgbClr val="142033"/>
                </a:solidFill>
                <a:latin typeface="黑体-简"/>
                <a:ea typeface="黑体-简"/>
                <a:cs typeface="黑体-简"/>
              </a:rPr>
              <a:t>合格候选</a:t>
            </a:r>
          </a:p>
        </p:txBody>
      </p:sp>
      <p:sp>
        <p:nvSpPr>
          <p:cNvPr id="25" name="TextBox 24"/>
          <p:cNvSpPr txBox="1"/>
          <p:nvPr/>
        </p:nvSpPr>
        <p:spPr>
          <a:xfrm>
            <a:off x="6082538"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26" name="Oval 25"/>
          <p:cNvSpPr/>
          <p:nvPr/>
        </p:nvSpPr>
        <p:spPr>
          <a:xfrm>
            <a:off x="6564884" y="4135025"/>
            <a:ext cx="534924" cy="534924"/>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6564884" y="4208177"/>
            <a:ext cx="534924"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04</a:t>
            </a:r>
          </a:p>
        </p:txBody>
      </p:sp>
      <p:sp>
        <p:nvSpPr>
          <p:cNvPr id="28" name="TextBox 27"/>
          <p:cNvSpPr txBox="1"/>
          <p:nvPr/>
        </p:nvSpPr>
        <p:spPr>
          <a:xfrm>
            <a:off x="6247130" y="4877975"/>
            <a:ext cx="1719072" cy="384048"/>
          </a:xfrm>
          <a:prstGeom prst="rect">
            <a:avLst/>
          </a:prstGeom>
          <a:noFill/>
          <a:effectLst/>
        </p:spPr>
        <p:txBody>
          <a:bodyPr wrap="square" lIns="0" tIns="0" rIns="0" bIns="0" anchor="t">
            <a:spAutoFit/>
          </a:bodyPr>
          <a:lstStyle/>
          <a:p>
            <a:pPr algn="ctr">
              <a:defRPr sz="1689" b="1">
                <a:solidFill>
                  <a:srgbClr val="142033"/>
                </a:solidFill>
                <a:latin typeface="黑体-简"/>
                <a:ea typeface="黑体-简"/>
                <a:cs typeface="黑体-简"/>
              </a:defRPr>
            </a:pPr>
            <a:r>
              <a:rPr sz="1689" b="1">
                <a:solidFill>
                  <a:srgbClr val="142033"/>
                </a:solidFill>
                <a:latin typeface="黑体-简"/>
                <a:ea typeface="黑体-简"/>
                <a:cs typeface="黑体-简"/>
              </a:rPr>
              <a:t>打分</a:t>
            </a:r>
          </a:p>
        </p:txBody>
      </p:sp>
      <p:sp>
        <p:nvSpPr>
          <p:cNvPr id="29" name="TextBox 28"/>
          <p:cNvSpPr txBox="1"/>
          <p:nvPr/>
        </p:nvSpPr>
        <p:spPr>
          <a:xfrm>
            <a:off x="7984490"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30" name="Oval 29"/>
          <p:cNvSpPr/>
          <p:nvPr/>
        </p:nvSpPr>
        <p:spPr>
          <a:xfrm>
            <a:off x="8450834" y="4119023"/>
            <a:ext cx="566928" cy="566928"/>
          </a:xfrm>
          <a:prstGeom prst="ellipse">
            <a:avLst/>
          </a:prstGeom>
          <a:solidFill>
            <a:srgbClr val="17427E"/>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8450834" y="4192175"/>
            <a:ext cx="566928"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05</a:t>
            </a:r>
          </a:p>
        </p:txBody>
      </p:sp>
      <p:sp>
        <p:nvSpPr>
          <p:cNvPr id="32" name="TextBox 31"/>
          <p:cNvSpPr txBox="1"/>
          <p:nvPr/>
        </p:nvSpPr>
        <p:spPr>
          <a:xfrm>
            <a:off x="8149082" y="4877975"/>
            <a:ext cx="1719072" cy="264688"/>
          </a:xfrm>
          <a:prstGeom prst="rect">
            <a:avLst/>
          </a:prstGeom>
          <a:noFill/>
          <a:effectLst/>
        </p:spPr>
        <p:txBody>
          <a:bodyPr wrap="square" lIns="0" tIns="0" rIns="0" bIns="0" anchor="t">
            <a:spAutoFit/>
          </a:bodyPr>
          <a:lstStyle/>
          <a:p>
            <a:pPr algn="ctr">
              <a:defRPr sz="1720" b="1">
                <a:solidFill>
                  <a:srgbClr val="142033"/>
                </a:solidFill>
                <a:latin typeface="黑体-简"/>
                <a:ea typeface="黑体-简"/>
                <a:cs typeface="黑体-简"/>
              </a:defRPr>
            </a:pPr>
            <a:r>
              <a:rPr lang="zh-CN" altLang="en-US" sz="1720" b="1" dirty="0">
                <a:solidFill>
                  <a:srgbClr val="142033"/>
                </a:solidFill>
                <a:latin typeface="黑体-简"/>
                <a:ea typeface="黑体-简"/>
                <a:cs typeface="黑体-简"/>
              </a:rPr>
              <a:t>轮动</a:t>
            </a:r>
            <a:endParaRPr sz="1720" b="1" dirty="0">
              <a:solidFill>
                <a:srgbClr val="142033"/>
              </a:solidFill>
              <a:latin typeface="黑体-简"/>
              <a:ea typeface="黑体-简"/>
              <a:cs typeface="黑体-简"/>
            </a:endParaRPr>
          </a:p>
        </p:txBody>
      </p:sp>
      <p:sp>
        <p:nvSpPr>
          <p:cNvPr id="33" name="TextBox 32"/>
          <p:cNvSpPr txBox="1"/>
          <p:nvPr/>
        </p:nvSpPr>
        <p:spPr>
          <a:xfrm>
            <a:off x="9886442"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34" name="Oval 33"/>
          <p:cNvSpPr/>
          <p:nvPr/>
        </p:nvSpPr>
        <p:spPr>
          <a:xfrm>
            <a:off x="10336784" y="4103020"/>
            <a:ext cx="598932" cy="598932"/>
          </a:xfrm>
          <a:prstGeom prst="ellipse">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5" name="TextBox 34"/>
          <p:cNvSpPr txBox="1"/>
          <p:nvPr/>
        </p:nvSpPr>
        <p:spPr>
          <a:xfrm>
            <a:off x="10336784" y="4176173"/>
            <a:ext cx="598932"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06</a:t>
            </a:r>
          </a:p>
        </p:txBody>
      </p:sp>
      <p:sp>
        <p:nvSpPr>
          <p:cNvPr id="36" name="TextBox 35"/>
          <p:cNvSpPr txBox="1"/>
          <p:nvPr/>
        </p:nvSpPr>
        <p:spPr>
          <a:xfrm>
            <a:off x="9776714" y="4870800"/>
            <a:ext cx="1719072" cy="269304"/>
          </a:xfrm>
          <a:prstGeom prst="rect">
            <a:avLst/>
          </a:prstGeom>
          <a:noFill/>
          <a:effectLst/>
        </p:spPr>
        <p:txBody>
          <a:bodyPr wrap="square" lIns="0" tIns="0" rIns="0" bIns="0" anchor="t">
            <a:spAutoFit/>
          </a:bodyPr>
          <a:lstStyle/>
          <a:p>
            <a:pPr algn="ctr">
              <a:defRPr sz="1750" b="1">
                <a:solidFill>
                  <a:srgbClr val="142033"/>
                </a:solidFill>
                <a:latin typeface="黑体-简"/>
                <a:ea typeface="黑体-简"/>
                <a:cs typeface="黑体-简"/>
              </a:defRPr>
            </a:pPr>
            <a:r>
              <a:rPr lang="zh-CN" altLang="en-US" sz="1750" b="1" dirty="0">
                <a:solidFill>
                  <a:srgbClr val="142033"/>
                </a:solidFill>
                <a:latin typeface="黑体-简"/>
                <a:ea typeface="黑体-简"/>
                <a:cs typeface="黑体-简"/>
              </a:rPr>
              <a:t>回测结果</a:t>
            </a:r>
            <a:endParaRPr sz="1750" b="1" dirty="0">
              <a:solidFill>
                <a:srgbClr val="142033"/>
              </a:solidFill>
              <a:latin typeface="黑体-简"/>
              <a:ea typeface="黑体-简"/>
              <a:cs typeface="黑体-简"/>
            </a:endParaRPr>
          </a:p>
        </p:txBody>
      </p:sp>
      <p:sp>
        <p:nvSpPr>
          <p:cNvPr id="37" name="TextBox 36"/>
          <p:cNvSpPr txBox="1"/>
          <p:nvPr/>
        </p:nvSpPr>
        <p:spPr>
          <a:xfrm>
            <a:off x="2132330" y="5408327"/>
            <a:ext cx="1965960" cy="256032"/>
          </a:xfrm>
          <a:prstGeom prst="rect">
            <a:avLst/>
          </a:prstGeom>
          <a:noFill/>
          <a:effectLst/>
        </p:spPr>
        <p:txBody>
          <a:bodyPr wrap="square" lIns="0" tIns="0" rIns="0" bIns="0" anchor="t">
            <a:spAutoFit/>
          </a:bodyPr>
          <a:lstStyle/>
          <a:p>
            <a:pPr algn="ctr">
              <a:defRPr sz="1100" b="1">
                <a:solidFill>
                  <a:srgbClr val="D9A441"/>
                </a:solidFill>
                <a:latin typeface="黑体-简"/>
                <a:ea typeface="黑体-简"/>
                <a:cs typeface="黑体-简"/>
              </a:defRPr>
            </a:pPr>
            <a:r>
              <a:rPr sz="1100" b="1">
                <a:solidFill>
                  <a:srgbClr val="D9A441"/>
                </a:solidFill>
                <a:latin typeface="黑体-简"/>
                <a:ea typeface="黑体-简"/>
                <a:cs typeface="黑体-简"/>
              </a:rPr>
              <a:t>资格边界</a:t>
            </a:r>
          </a:p>
        </p:txBody>
      </p:sp>
      <p:sp>
        <p:nvSpPr>
          <p:cNvPr id="38" name="TextBox 37"/>
          <p:cNvSpPr txBox="1"/>
          <p:nvPr/>
        </p:nvSpPr>
        <p:spPr>
          <a:xfrm>
            <a:off x="4573778" y="5408327"/>
            <a:ext cx="3794760" cy="256032"/>
          </a:xfrm>
          <a:prstGeom prst="rect">
            <a:avLst/>
          </a:prstGeom>
          <a:noFill/>
          <a:effectLst/>
        </p:spPr>
        <p:txBody>
          <a:bodyPr wrap="square" lIns="0" tIns="0" rIns="0" bIns="0" anchor="t">
            <a:spAutoFit/>
          </a:bodyPr>
          <a:lstStyle/>
          <a:p>
            <a:pPr algn="ctr">
              <a:defRPr sz="1100" b="0">
                <a:solidFill>
                  <a:srgbClr val="4F637B"/>
                </a:solidFill>
                <a:latin typeface="黑体-简"/>
                <a:ea typeface="黑体-简"/>
                <a:cs typeface="黑体-简"/>
              </a:defRPr>
            </a:pPr>
            <a:r>
              <a:rPr sz="1100" b="0">
                <a:solidFill>
                  <a:srgbClr val="4F637B"/>
                </a:solidFill>
                <a:latin typeface="黑体-简"/>
                <a:ea typeface="黑体-简"/>
                <a:cs typeface="黑体-简"/>
              </a:rPr>
              <a:t>仅在合格集合内继续</a:t>
            </a:r>
          </a:p>
        </p:txBody>
      </p:sp>
      <p:sp>
        <p:nvSpPr>
          <p:cNvPr id="50" name="TextBox 33">
            <a:extLst>
              <a:ext uri="{FF2B5EF4-FFF2-40B4-BE49-F238E27FC236}">
                <a16:creationId xmlns:a16="http://schemas.microsoft.com/office/drawing/2014/main" id="{80B1697A-056E-1152-7773-28CC553F250E}"/>
              </a:ext>
            </a:extLst>
          </p:cNvPr>
          <p:cNvSpPr txBox="1"/>
          <p:nvPr/>
        </p:nvSpPr>
        <p:spPr>
          <a:xfrm>
            <a:off x="2791206" y="5861717"/>
            <a:ext cx="8366760" cy="384048"/>
          </a:xfrm>
          <a:prstGeom prst="rect">
            <a:avLst/>
          </a:prstGeom>
          <a:noFill/>
          <a:effectLst/>
        </p:spPr>
        <p:txBody>
          <a:bodyPr wrap="square" lIns="0" tIns="0" rIns="0" bIns="0" anchor="t">
            <a:spAutoFit/>
          </a:bodyPr>
          <a:lstStyle/>
          <a:p>
            <a:pPr algn="l">
              <a:defRPr sz="2100" b="1">
                <a:solidFill>
                  <a:srgbClr val="2E6FD6"/>
                </a:solidFill>
                <a:latin typeface="黑体-简"/>
                <a:ea typeface="黑体-简"/>
                <a:cs typeface="黑体-简"/>
              </a:defRPr>
            </a:pPr>
            <a:r>
              <a:rPr sz="2100" b="1" dirty="0" err="1">
                <a:solidFill>
                  <a:srgbClr val="2E6FD6"/>
                </a:solidFill>
                <a:latin typeface="黑体-简"/>
                <a:ea typeface="黑体-简"/>
                <a:cs typeface="黑体-简"/>
              </a:rPr>
              <a:t>谁被排除</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为什么</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还剩多少</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排名如何变化</a:t>
            </a:r>
            <a:endParaRPr sz="2100" b="1" dirty="0">
              <a:solidFill>
                <a:srgbClr val="2E6FD6"/>
              </a:solidFill>
              <a:latin typeface="黑体-简"/>
              <a:ea typeface="黑体-简"/>
              <a:cs typeface="黑体-简"/>
            </a:endParaRPr>
          </a:p>
        </p:txBody>
      </p:sp>
      <p:sp>
        <p:nvSpPr>
          <p:cNvPr id="54" name="Rectangle 12">
            <a:extLst>
              <a:ext uri="{FF2B5EF4-FFF2-40B4-BE49-F238E27FC236}">
                <a16:creationId xmlns:a16="http://schemas.microsoft.com/office/drawing/2014/main" id="{EE841145-2586-2DC8-FCDF-32AE1F3B720F}"/>
              </a:ext>
            </a:extLst>
          </p:cNvPr>
          <p:cNvSpPr/>
          <p:nvPr/>
        </p:nvSpPr>
        <p:spPr>
          <a:xfrm>
            <a:off x="2743200" y="1526700"/>
            <a:ext cx="6565392" cy="2340864"/>
          </a:xfrm>
          <a:prstGeom prst="rect">
            <a:avLst/>
          </a:prstGeom>
          <a:solidFill>
            <a:srgbClr val="F5F8FC"/>
          </a:solidFill>
          <a:ln w="12700">
            <a:solidFill>
              <a:srgbClr val="D8E2EE"/>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6" name="TextBox 13">
            <a:extLst>
              <a:ext uri="{FF2B5EF4-FFF2-40B4-BE49-F238E27FC236}">
                <a16:creationId xmlns:a16="http://schemas.microsoft.com/office/drawing/2014/main" id="{276A8AC4-1584-A62E-E79F-11DE79EC44A9}"/>
              </a:ext>
            </a:extLst>
          </p:cNvPr>
          <p:cNvSpPr txBox="1"/>
          <p:nvPr/>
        </p:nvSpPr>
        <p:spPr>
          <a:xfrm>
            <a:off x="2926080" y="1910748"/>
            <a:ext cx="1024128" cy="384048"/>
          </a:xfrm>
          <a:prstGeom prst="rect">
            <a:avLst/>
          </a:prstGeom>
          <a:noFill/>
          <a:effectLst/>
        </p:spPr>
        <p:txBody>
          <a:bodyPr wrap="square" lIns="0" tIns="0" rIns="0" bIns="0" anchor="ctr">
            <a:spAutoFit/>
          </a:bodyPr>
          <a:lstStyle/>
          <a:p>
            <a:pPr algn="l">
              <a:defRPr sz="1450" b="1">
                <a:solidFill>
                  <a:srgbClr val="0F2F5C"/>
                </a:solidFill>
                <a:latin typeface="黑体-简"/>
                <a:ea typeface="黑体-简"/>
                <a:cs typeface="黑体-简"/>
              </a:defRPr>
            </a:pPr>
            <a:r>
              <a:rPr sz="1450" b="1" dirty="0" err="1">
                <a:solidFill>
                  <a:srgbClr val="0F2F5C"/>
                </a:solidFill>
                <a:latin typeface="黑体-简"/>
                <a:ea typeface="黑体-简"/>
                <a:cs typeface="黑体-简"/>
              </a:rPr>
              <a:t>排除因子字段头</a:t>
            </a:r>
            <a:endParaRPr sz="1450" b="1" dirty="0">
              <a:solidFill>
                <a:srgbClr val="0F2F5C"/>
              </a:solidFill>
              <a:latin typeface="黑体-简"/>
              <a:ea typeface="黑体-简"/>
              <a:cs typeface="黑体-简"/>
            </a:endParaRPr>
          </a:p>
        </p:txBody>
      </p:sp>
      <p:pic>
        <p:nvPicPr>
          <p:cNvPr id="58" name="Picture 14" descr="figma-history-exclusion-header-crop.png">
            <a:extLst>
              <a:ext uri="{FF2B5EF4-FFF2-40B4-BE49-F238E27FC236}">
                <a16:creationId xmlns:a16="http://schemas.microsoft.com/office/drawing/2014/main" id="{FF2E8CCB-900C-D72C-6B5C-92B6F9428408}"/>
              </a:ext>
            </a:extLst>
          </p:cNvPr>
          <p:cNvPicPr>
            <a:picLocks noChangeAspect="1"/>
          </p:cNvPicPr>
          <p:nvPr/>
        </p:nvPicPr>
        <p:blipFill>
          <a:blip r:embed="rId3"/>
          <a:stretch>
            <a:fillRect/>
          </a:stretch>
        </p:blipFill>
        <p:spPr>
          <a:xfrm>
            <a:off x="4005072" y="1727868"/>
            <a:ext cx="5074920" cy="777608"/>
          </a:xfrm>
          <a:prstGeom prst="rect">
            <a:avLst/>
          </a:prstGeom>
          <a:effectLst/>
        </p:spPr>
      </p:pic>
      <p:sp>
        <p:nvSpPr>
          <p:cNvPr id="60" name="TextBox 15">
            <a:extLst>
              <a:ext uri="{FF2B5EF4-FFF2-40B4-BE49-F238E27FC236}">
                <a16:creationId xmlns:a16="http://schemas.microsoft.com/office/drawing/2014/main" id="{3C0DCA75-0B4F-C372-99C6-F87FE3FC7CD4}"/>
              </a:ext>
            </a:extLst>
          </p:cNvPr>
          <p:cNvSpPr txBox="1"/>
          <p:nvPr/>
        </p:nvSpPr>
        <p:spPr>
          <a:xfrm>
            <a:off x="2926080" y="2898300"/>
            <a:ext cx="1024128" cy="384048"/>
          </a:xfrm>
          <a:prstGeom prst="rect">
            <a:avLst/>
          </a:prstGeom>
          <a:noFill/>
          <a:effectLst/>
        </p:spPr>
        <p:txBody>
          <a:bodyPr wrap="square" lIns="0" tIns="0" rIns="0" bIns="0" anchor="ctr">
            <a:spAutoFit/>
          </a:bodyPr>
          <a:lstStyle/>
          <a:p>
            <a:pPr algn="l">
              <a:defRPr sz="1450" b="1">
                <a:solidFill>
                  <a:srgbClr val="0F2F5C"/>
                </a:solidFill>
                <a:latin typeface="黑体-简"/>
                <a:ea typeface="黑体-简"/>
                <a:cs typeface="黑体-简"/>
              </a:defRPr>
            </a:pPr>
            <a:r>
              <a:rPr sz="1450" b="1">
                <a:solidFill>
                  <a:srgbClr val="0F2F5C"/>
                </a:solidFill>
                <a:latin typeface="黑体-简"/>
                <a:ea typeface="黑体-简"/>
                <a:cs typeface="黑体-简"/>
              </a:rPr>
              <a:t>打分因子字段头</a:t>
            </a:r>
          </a:p>
        </p:txBody>
      </p:sp>
      <p:pic>
        <p:nvPicPr>
          <p:cNvPr id="62" name="Picture 16" descr="figma-history-scoring-header-crop.png">
            <a:extLst>
              <a:ext uri="{FF2B5EF4-FFF2-40B4-BE49-F238E27FC236}">
                <a16:creationId xmlns:a16="http://schemas.microsoft.com/office/drawing/2014/main" id="{A7661918-729B-CA92-7DB7-6EF70738C8C9}"/>
              </a:ext>
            </a:extLst>
          </p:cNvPr>
          <p:cNvPicPr>
            <a:picLocks noChangeAspect="1"/>
          </p:cNvPicPr>
          <p:nvPr/>
        </p:nvPicPr>
        <p:blipFill>
          <a:blip r:embed="rId4"/>
          <a:stretch>
            <a:fillRect/>
          </a:stretch>
        </p:blipFill>
        <p:spPr>
          <a:xfrm>
            <a:off x="4005072" y="2715420"/>
            <a:ext cx="5074920" cy="777608"/>
          </a:xfrm>
          <a:prstGeom prst="rect">
            <a:avLst/>
          </a:prstGeom>
          <a:effectLst/>
        </p:spPr>
      </p:pic>
      <p:sp>
        <p:nvSpPr>
          <p:cNvPr id="64" name="TextBox 17">
            <a:extLst>
              <a:ext uri="{FF2B5EF4-FFF2-40B4-BE49-F238E27FC236}">
                <a16:creationId xmlns:a16="http://schemas.microsoft.com/office/drawing/2014/main" id="{402FD973-D5B0-19BC-9C30-5C95791168C3}"/>
              </a:ext>
            </a:extLst>
          </p:cNvPr>
          <p:cNvSpPr txBox="1"/>
          <p:nvPr/>
        </p:nvSpPr>
        <p:spPr>
          <a:xfrm>
            <a:off x="2990088" y="3593244"/>
            <a:ext cx="6071616" cy="219456"/>
          </a:xfrm>
          <a:prstGeom prst="rect">
            <a:avLst/>
          </a:prstGeom>
          <a:noFill/>
          <a:effectLst/>
        </p:spPr>
        <p:txBody>
          <a:bodyPr wrap="square" lIns="0" tIns="0" rIns="0" bIns="0" anchor="t">
            <a:spAutoFit/>
          </a:bodyPr>
          <a:lstStyle/>
          <a:p>
            <a:pPr algn="ctr">
              <a:defRPr sz="1120" b="1">
                <a:solidFill>
                  <a:srgbClr val="4F637B"/>
                </a:solidFill>
                <a:latin typeface="黑体-简"/>
                <a:ea typeface="黑体-简"/>
                <a:cs typeface="黑体-简"/>
              </a:defRPr>
            </a:pPr>
            <a:r>
              <a:rPr sz="1120" b="1">
                <a:solidFill>
                  <a:srgbClr val="4F637B"/>
                </a:solidFill>
                <a:latin typeface="黑体-简"/>
                <a:ea typeface="黑体-简"/>
                <a:cs typeface="黑体-简"/>
              </a:rPr>
              <a:t>示例行与历史参数值已裁除；仅保留字段头，不嵌入完整截图</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排除举例子</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39" name="图片 38">
            <a:extLst>
              <a:ext uri="{FF2B5EF4-FFF2-40B4-BE49-F238E27FC236}">
                <a16:creationId xmlns:a16="http://schemas.microsoft.com/office/drawing/2014/main" id="{11C01758-1F64-14BD-E2C1-7657318A1A8A}"/>
              </a:ext>
            </a:extLst>
          </p:cNvPr>
          <p:cNvPicPr>
            <a:picLocks noChangeAspect="1"/>
          </p:cNvPicPr>
          <p:nvPr/>
        </p:nvPicPr>
        <p:blipFill>
          <a:blip r:embed="rId3"/>
          <a:stretch>
            <a:fillRect/>
          </a:stretch>
        </p:blipFill>
        <p:spPr>
          <a:xfrm>
            <a:off x="0" y="1886885"/>
            <a:ext cx="12192000" cy="322369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AB6B7-F1F9-E8D0-0451-A09AF32963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4CC8F18-6536-C4E7-AB2B-098BA1701EF4}"/>
              </a:ext>
            </a:extLst>
          </p:cNvPr>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a:extLst>
              <a:ext uri="{FF2B5EF4-FFF2-40B4-BE49-F238E27FC236}">
                <a16:creationId xmlns:a16="http://schemas.microsoft.com/office/drawing/2014/main" id="{EFD28BDF-A368-480F-78FE-C4A1A8E63905}"/>
              </a:ext>
            </a:extLst>
          </p:cNvPr>
          <p:cNvSpPr txBox="1"/>
          <p:nvPr/>
        </p:nvSpPr>
        <p:spPr>
          <a:xfrm>
            <a:off x="658368" y="694944"/>
            <a:ext cx="10607040" cy="492443"/>
          </a:xfrm>
          <a:prstGeom prst="rect">
            <a:avLst/>
          </a:prstGeom>
          <a:noFill/>
          <a:effectLst/>
        </p:spPr>
        <p:txBody>
          <a:bodyPr wrap="square" lIns="0" tIns="0" rIns="0" bIns="0" anchor="t">
            <a:spAutoFit/>
          </a:bodyPr>
          <a:lstStyle/>
          <a:p>
            <a:pP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排除举例子</a:t>
            </a:r>
            <a:r>
              <a:rPr lang="en-US" altLang="zh-CN" sz="3200" b="1" dirty="0">
                <a:solidFill>
                  <a:srgbClr val="142033"/>
                </a:solidFill>
                <a:latin typeface="黑体-简"/>
                <a:ea typeface="黑体-简"/>
                <a:cs typeface="黑体-简"/>
              </a:rPr>
              <a:t>(</a:t>
            </a:r>
            <a:r>
              <a:rPr lang="zh-CN" altLang="en-US" sz="3200" b="1" dirty="0">
                <a:solidFill>
                  <a:srgbClr val="142033"/>
                </a:solidFill>
                <a:latin typeface="黑体-简"/>
                <a:ea typeface="黑体-简"/>
                <a:cs typeface="黑体-简"/>
              </a:rPr>
              <a:t>资产负债率</a:t>
            </a:r>
            <a:r>
              <a:rPr lang="en-US" altLang="zh-CN" sz="3200" b="1" dirty="0">
                <a:solidFill>
                  <a:srgbClr val="142033"/>
                </a:solidFill>
                <a:latin typeface="黑体-简"/>
                <a:ea typeface="黑体-简"/>
                <a:cs typeface="黑体-简"/>
              </a:rPr>
              <a:t>)</a:t>
            </a:r>
            <a:endParaRPr lang="zh-CN" altLang="en-US" sz="3200" b="1" dirty="0">
              <a:solidFill>
                <a:srgbClr val="142033"/>
              </a:solidFill>
              <a:latin typeface="黑体-简"/>
              <a:ea typeface="黑体-简"/>
              <a:cs typeface="黑体-简"/>
            </a:endParaRPr>
          </a:p>
        </p:txBody>
      </p:sp>
      <p:cxnSp>
        <p:nvCxnSpPr>
          <p:cNvPr id="4" name="Connector 3">
            <a:extLst>
              <a:ext uri="{FF2B5EF4-FFF2-40B4-BE49-F238E27FC236}">
                <a16:creationId xmlns:a16="http://schemas.microsoft.com/office/drawing/2014/main" id="{295701E5-FF88-7439-C384-E5F7D10CBC5F}"/>
              </a:ext>
            </a:extLst>
          </p:cNvPr>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a:extLst>
              <a:ext uri="{FF2B5EF4-FFF2-40B4-BE49-F238E27FC236}">
                <a16:creationId xmlns:a16="http://schemas.microsoft.com/office/drawing/2014/main" id="{926B0909-6DEF-7AE2-BEFB-798C67124131}"/>
              </a:ext>
            </a:extLst>
          </p:cNvPr>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CB72115-570E-08BB-9514-D69A2480DA3A}"/>
              </a:ext>
            </a:extLst>
          </p:cNvPr>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a:extLst>
              <a:ext uri="{FF2B5EF4-FFF2-40B4-BE49-F238E27FC236}">
                <a16:creationId xmlns:a16="http://schemas.microsoft.com/office/drawing/2014/main" id="{CFA93722-DA2E-2B0B-2104-6C23DFEBCAB3}"/>
              </a:ext>
            </a:extLst>
          </p:cNvPr>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10" name="图片 9">
            <a:extLst>
              <a:ext uri="{FF2B5EF4-FFF2-40B4-BE49-F238E27FC236}">
                <a16:creationId xmlns:a16="http://schemas.microsoft.com/office/drawing/2014/main" id="{B35C16C3-BCEE-8DF2-2F6C-96D25573DE1D}"/>
              </a:ext>
            </a:extLst>
          </p:cNvPr>
          <p:cNvPicPr>
            <a:picLocks noChangeAspect="1"/>
          </p:cNvPicPr>
          <p:nvPr/>
        </p:nvPicPr>
        <p:blipFill>
          <a:blip r:embed="rId3"/>
          <a:stretch>
            <a:fillRect/>
          </a:stretch>
        </p:blipFill>
        <p:spPr>
          <a:xfrm>
            <a:off x="1731043" y="1436568"/>
            <a:ext cx="3366791" cy="4769620"/>
          </a:xfrm>
          <a:prstGeom prst="rect">
            <a:avLst/>
          </a:prstGeom>
        </p:spPr>
      </p:pic>
      <p:pic>
        <p:nvPicPr>
          <p:cNvPr id="12" name="图片 11">
            <a:extLst>
              <a:ext uri="{FF2B5EF4-FFF2-40B4-BE49-F238E27FC236}">
                <a16:creationId xmlns:a16="http://schemas.microsoft.com/office/drawing/2014/main" id="{55723D30-C58A-E007-CE23-5604C45B04B7}"/>
              </a:ext>
            </a:extLst>
          </p:cNvPr>
          <p:cNvPicPr>
            <a:picLocks noChangeAspect="1"/>
          </p:cNvPicPr>
          <p:nvPr/>
        </p:nvPicPr>
        <p:blipFill>
          <a:blip r:embed="rId4"/>
          <a:stretch>
            <a:fillRect/>
          </a:stretch>
        </p:blipFill>
        <p:spPr>
          <a:xfrm>
            <a:off x="6923088" y="1361497"/>
            <a:ext cx="2963862" cy="5017721"/>
          </a:xfrm>
          <a:prstGeom prst="rect">
            <a:avLst/>
          </a:prstGeom>
        </p:spPr>
      </p:pic>
    </p:spTree>
    <p:extLst>
      <p:ext uri="{BB962C8B-B14F-4D97-AF65-F5344CB8AC3E}">
        <p14:creationId xmlns:p14="http://schemas.microsoft.com/office/powerpoint/2010/main" val="2324505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0CDCE-DCC6-BD65-4621-B6D2EFB87FF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DCB3815-6540-74BC-184A-EC890DE817B9}"/>
              </a:ext>
            </a:extLst>
          </p:cNvPr>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a:extLst>
              <a:ext uri="{FF2B5EF4-FFF2-40B4-BE49-F238E27FC236}">
                <a16:creationId xmlns:a16="http://schemas.microsoft.com/office/drawing/2014/main" id="{C6573891-0FDE-5B0B-60A3-15D9C6837129}"/>
              </a:ext>
            </a:extLst>
          </p:cNvPr>
          <p:cNvSpPr txBox="1"/>
          <p:nvPr/>
        </p:nvSpPr>
        <p:spPr>
          <a:xfrm>
            <a:off x="658368" y="694944"/>
            <a:ext cx="10607040" cy="492443"/>
          </a:xfrm>
          <a:prstGeom prst="rect">
            <a:avLst/>
          </a:prstGeom>
          <a:noFill/>
          <a:effectLst/>
        </p:spPr>
        <p:txBody>
          <a:bodyPr wrap="square" lIns="0" tIns="0" rIns="0" bIns="0" anchor="t">
            <a:spAutoFit/>
          </a:bodyPr>
          <a:lstStyle/>
          <a:p>
            <a:pP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标的池也是一种排除</a:t>
            </a:r>
          </a:p>
        </p:txBody>
      </p:sp>
      <p:cxnSp>
        <p:nvCxnSpPr>
          <p:cNvPr id="4" name="Connector 3">
            <a:extLst>
              <a:ext uri="{FF2B5EF4-FFF2-40B4-BE49-F238E27FC236}">
                <a16:creationId xmlns:a16="http://schemas.microsoft.com/office/drawing/2014/main" id="{43A50D8F-5551-D793-6CFF-DD560F1F8C55}"/>
              </a:ext>
            </a:extLst>
          </p:cNvPr>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a:extLst>
              <a:ext uri="{FF2B5EF4-FFF2-40B4-BE49-F238E27FC236}">
                <a16:creationId xmlns:a16="http://schemas.microsoft.com/office/drawing/2014/main" id="{9BC1F63C-EAC5-EFA2-D815-5A9FE46690D8}"/>
              </a:ext>
            </a:extLst>
          </p:cNvPr>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F0BBAAF-6703-2081-537E-73FC3A519C02}"/>
              </a:ext>
            </a:extLst>
          </p:cNvPr>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a:extLst>
              <a:ext uri="{FF2B5EF4-FFF2-40B4-BE49-F238E27FC236}">
                <a16:creationId xmlns:a16="http://schemas.microsoft.com/office/drawing/2014/main" id="{319DAFE7-4D17-A232-0355-073D02860D4E}"/>
              </a:ext>
            </a:extLst>
          </p:cNvPr>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6" name="图片 5">
            <a:extLst>
              <a:ext uri="{FF2B5EF4-FFF2-40B4-BE49-F238E27FC236}">
                <a16:creationId xmlns:a16="http://schemas.microsoft.com/office/drawing/2014/main" id="{6125DBDE-DE0A-C7DA-E0C2-836678145423}"/>
              </a:ext>
            </a:extLst>
          </p:cNvPr>
          <p:cNvPicPr>
            <a:picLocks noChangeAspect="1"/>
          </p:cNvPicPr>
          <p:nvPr/>
        </p:nvPicPr>
        <p:blipFill>
          <a:blip r:embed="rId3"/>
          <a:stretch>
            <a:fillRect/>
          </a:stretch>
        </p:blipFill>
        <p:spPr>
          <a:xfrm>
            <a:off x="600671" y="1695449"/>
            <a:ext cx="5806193" cy="4322191"/>
          </a:xfrm>
          <a:prstGeom prst="rect">
            <a:avLst/>
          </a:prstGeom>
        </p:spPr>
      </p:pic>
      <p:pic>
        <p:nvPicPr>
          <p:cNvPr id="11" name="图片 10">
            <a:extLst>
              <a:ext uri="{FF2B5EF4-FFF2-40B4-BE49-F238E27FC236}">
                <a16:creationId xmlns:a16="http://schemas.microsoft.com/office/drawing/2014/main" id="{58BACCE5-2A74-FF8D-26AF-EE52B9C4A27A}"/>
              </a:ext>
            </a:extLst>
          </p:cNvPr>
          <p:cNvPicPr>
            <a:picLocks noChangeAspect="1"/>
          </p:cNvPicPr>
          <p:nvPr/>
        </p:nvPicPr>
        <p:blipFill>
          <a:blip r:embed="rId4"/>
          <a:stretch>
            <a:fillRect/>
          </a:stretch>
        </p:blipFill>
        <p:spPr>
          <a:xfrm>
            <a:off x="7530991" y="1608001"/>
            <a:ext cx="3581510" cy="4865951"/>
          </a:xfrm>
          <a:prstGeom prst="rect">
            <a:avLst/>
          </a:prstGeom>
        </p:spPr>
      </p:pic>
    </p:spTree>
    <p:extLst>
      <p:ext uri="{BB962C8B-B14F-4D97-AF65-F5344CB8AC3E}">
        <p14:creationId xmlns:p14="http://schemas.microsoft.com/office/powerpoint/2010/main" val="149834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开场</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a:solidFill>
                  <a:srgbClr val="142033"/>
                </a:solidFill>
                <a:latin typeface="黑体-简"/>
                <a:ea typeface="黑体-简"/>
                <a:cs typeface="黑体-简"/>
              </a:rPr>
              <a:t>四</a:t>
            </a:r>
            <a:r>
              <a:rPr lang="zh-CN" altLang="en-US" sz="3200" b="1" dirty="0">
                <a:solidFill>
                  <a:srgbClr val="142033"/>
                </a:solidFill>
                <a:latin typeface="黑体-简"/>
                <a:ea typeface="黑体-简"/>
                <a:cs typeface="黑体-简"/>
              </a:rPr>
              <a:t>个章节</a:t>
            </a:r>
            <a:r>
              <a:rPr sz="3200" b="1" dirty="0">
                <a:solidFill>
                  <a:srgbClr val="142033"/>
                </a:solidFill>
                <a:latin typeface="黑体-简"/>
                <a:ea typeface="黑体-简"/>
                <a:cs typeface="黑体-简"/>
              </a:rPr>
              <a:t>：</a:t>
            </a:r>
            <a:r>
              <a:rPr sz="3200" b="1" dirty="0" err="1">
                <a:solidFill>
                  <a:srgbClr val="142033"/>
                </a:solidFill>
                <a:latin typeface="黑体-简"/>
                <a:ea typeface="黑体-简"/>
                <a:cs typeface="黑体-简"/>
              </a:rPr>
              <a:t>从</a:t>
            </a:r>
            <a:r>
              <a:rPr lang="en-US" sz="3200" b="1" dirty="0" err="1">
                <a:solidFill>
                  <a:srgbClr val="142033"/>
                </a:solidFill>
                <a:latin typeface="黑体-简"/>
                <a:ea typeface="黑体-简"/>
                <a:cs typeface="黑体-简"/>
              </a:rPr>
              <a:t>ETF</a:t>
            </a:r>
            <a:r>
              <a:rPr sz="3200" b="1" dirty="0" err="1">
                <a:solidFill>
                  <a:srgbClr val="142033"/>
                </a:solidFill>
                <a:latin typeface="黑体-简"/>
                <a:ea typeface="黑体-简"/>
                <a:cs typeface="黑体-简"/>
              </a:rPr>
              <a:t>市场</a:t>
            </a:r>
            <a:r>
              <a:rPr lang="zh-CN" altLang="en-US" sz="3200" b="1" dirty="0">
                <a:solidFill>
                  <a:srgbClr val="142033"/>
                </a:solidFill>
                <a:latin typeface="黑体-简"/>
                <a:ea typeface="黑体-简"/>
                <a:cs typeface="黑体-简"/>
              </a:rPr>
              <a:t>扩容，到策略构建</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02 / 25</a:t>
            </a:r>
          </a:p>
        </p:txBody>
      </p:sp>
      <p:sp>
        <p:nvSpPr>
          <p:cNvPr id="10" name="TextBox 9"/>
          <p:cNvSpPr txBox="1"/>
          <p:nvPr/>
        </p:nvSpPr>
        <p:spPr>
          <a:xfrm>
            <a:off x="71323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01</a:t>
            </a:r>
          </a:p>
        </p:txBody>
      </p:sp>
      <p:cxnSp>
        <p:nvCxnSpPr>
          <p:cNvPr id="11" name="Connector 10"/>
          <p:cNvCxnSpPr/>
          <p:nvPr/>
        </p:nvCxnSpPr>
        <p:spPr>
          <a:xfrm>
            <a:off x="713232" y="2487168"/>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2" name="TextBox 11"/>
          <p:cNvSpPr txBox="1"/>
          <p:nvPr/>
        </p:nvSpPr>
        <p:spPr>
          <a:xfrm>
            <a:off x="71323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了解</a:t>
            </a:r>
            <a:r>
              <a:rPr lang="en-US" altLang="zh-CN" sz="1900" b="1" dirty="0" err="1">
                <a:solidFill>
                  <a:srgbClr val="142033"/>
                </a:solidFill>
                <a:latin typeface="黑体-简"/>
                <a:ea typeface="黑体-简"/>
                <a:cs typeface="黑体-简"/>
              </a:rPr>
              <a:t>ETF</a:t>
            </a:r>
            <a:r>
              <a:rPr sz="1900" b="1" dirty="0" err="1">
                <a:solidFill>
                  <a:srgbClr val="142033"/>
                </a:solidFill>
                <a:latin typeface="黑体-简"/>
                <a:ea typeface="黑体-简"/>
                <a:cs typeface="黑体-简"/>
              </a:rPr>
              <a:t>市场</a:t>
            </a:r>
            <a:endParaRPr sz="1900" b="1" dirty="0">
              <a:solidFill>
                <a:srgbClr val="142033"/>
              </a:solidFill>
              <a:latin typeface="黑体-简"/>
              <a:ea typeface="黑体-简"/>
              <a:cs typeface="黑体-简"/>
            </a:endParaRPr>
          </a:p>
        </p:txBody>
      </p:sp>
      <p:sp>
        <p:nvSpPr>
          <p:cNvPr id="13" name="TextBox 12"/>
          <p:cNvSpPr txBox="1"/>
          <p:nvPr/>
        </p:nvSpPr>
        <p:spPr>
          <a:xfrm>
            <a:off x="71323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市场规模、结构和</a:t>
            </a:r>
            <a:endParaRPr sz="1500" b="0" dirty="0">
              <a:solidFill>
                <a:srgbClr val="62748A"/>
              </a:solidFill>
              <a:latin typeface="黑体-简"/>
              <a:ea typeface="黑体-简"/>
              <a:cs typeface="黑体-简"/>
            </a:endParaRPr>
          </a:p>
        </p:txBody>
      </p:sp>
      <p:sp>
        <p:nvSpPr>
          <p:cNvPr id="14" name="TextBox 13"/>
          <p:cNvSpPr txBox="1"/>
          <p:nvPr/>
        </p:nvSpPr>
        <p:spPr>
          <a:xfrm>
            <a:off x="350215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02</a:t>
            </a:r>
          </a:p>
        </p:txBody>
      </p:sp>
      <p:cxnSp>
        <p:nvCxnSpPr>
          <p:cNvPr id="15" name="Connector 14"/>
          <p:cNvCxnSpPr/>
          <p:nvPr/>
        </p:nvCxnSpPr>
        <p:spPr>
          <a:xfrm>
            <a:off x="3502152"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6" name="TextBox 15"/>
          <p:cNvSpPr txBox="1"/>
          <p:nvPr/>
        </p:nvSpPr>
        <p:spPr>
          <a:xfrm>
            <a:off x="350215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排除因子的有效利用</a:t>
            </a:r>
            <a:endParaRPr sz="1900" b="1" dirty="0">
              <a:solidFill>
                <a:srgbClr val="142033"/>
              </a:solidFill>
              <a:latin typeface="黑体-简"/>
              <a:ea typeface="黑体-简"/>
              <a:cs typeface="黑体-简"/>
            </a:endParaRPr>
          </a:p>
        </p:txBody>
      </p:sp>
      <p:sp>
        <p:nvSpPr>
          <p:cNvPr id="17" name="TextBox 16"/>
          <p:cNvSpPr txBox="1"/>
          <p:nvPr/>
        </p:nvSpPr>
        <p:spPr>
          <a:xfrm>
            <a:off x="350215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“防火墙”的设定</a:t>
            </a:r>
            <a:endParaRPr sz="1500" b="0" dirty="0">
              <a:solidFill>
                <a:srgbClr val="62748A"/>
              </a:solidFill>
              <a:latin typeface="黑体-简"/>
              <a:ea typeface="黑体-简"/>
              <a:cs typeface="黑体-简"/>
            </a:endParaRPr>
          </a:p>
        </p:txBody>
      </p:sp>
      <p:sp>
        <p:nvSpPr>
          <p:cNvPr id="18" name="TextBox 17"/>
          <p:cNvSpPr txBox="1"/>
          <p:nvPr/>
        </p:nvSpPr>
        <p:spPr>
          <a:xfrm>
            <a:off x="629107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03</a:t>
            </a:r>
          </a:p>
        </p:txBody>
      </p:sp>
      <p:cxnSp>
        <p:nvCxnSpPr>
          <p:cNvPr id="19" name="Connector 18"/>
          <p:cNvCxnSpPr/>
          <p:nvPr/>
        </p:nvCxnSpPr>
        <p:spPr>
          <a:xfrm>
            <a:off x="6291072"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0" name="TextBox 19"/>
          <p:cNvSpPr txBox="1"/>
          <p:nvPr/>
        </p:nvSpPr>
        <p:spPr>
          <a:xfrm>
            <a:off x="629107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策略构建</a:t>
            </a:r>
            <a:endParaRPr sz="1900" b="1" dirty="0">
              <a:solidFill>
                <a:srgbClr val="142033"/>
              </a:solidFill>
              <a:latin typeface="黑体-简"/>
              <a:ea typeface="黑体-简"/>
              <a:cs typeface="黑体-简"/>
            </a:endParaRPr>
          </a:p>
        </p:txBody>
      </p:sp>
      <p:sp>
        <p:nvSpPr>
          <p:cNvPr id="21" name="TextBox 20"/>
          <p:cNvSpPr txBox="1"/>
          <p:nvPr/>
        </p:nvSpPr>
        <p:spPr>
          <a:xfrm>
            <a:off x="629107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策略构建、观察与执行</a:t>
            </a:r>
            <a:endParaRPr sz="1500" b="0" dirty="0">
              <a:solidFill>
                <a:srgbClr val="62748A"/>
              </a:solidFill>
              <a:latin typeface="黑体-简"/>
              <a:ea typeface="黑体-简"/>
              <a:cs typeface="黑体-简"/>
            </a:endParaRPr>
          </a:p>
        </p:txBody>
      </p:sp>
      <p:sp>
        <p:nvSpPr>
          <p:cNvPr id="22" name="TextBox 21"/>
          <p:cNvSpPr txBox="1"/>
          <p:nvPr/>
        </p:nvSpPr>
        <p:spPr>
          <a:xfrm>
            <a:off x="9079991"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04</a:t>
            </a:r>
          </a:p>
        </p:txBody>
      </p:sp>
      <p:cxnSp>
        <p:nvCxnSpPr>
          <p:cNvPr id="23" name="Connector 22"/>
          <p:cNvCxnSpPr/>
          <p:nvPr/>
        </p:nvCxnSpPr>
        <p:spPr>
          <a:xfrm>
            <a:off x="9079991"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4" name="TextBox 23"/>
          <p:cNvSpPr txBox="1"/>
          <p:nvPr/>
        </p:nvSpPr>
        <p:spPr>
          <a:xfrm>
            <a:off x="9079991"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走向多元化</a:t>
            </a:r>
            <a:endParaRPr sz="1900" b="1" dirty="0">
              <a:solidFill>
                <a:srgbClr val="142033"/>
              </a:solidFill>
              <a:latin typeface="黑体-简"/>
              <a:ea typeface="黑体-简"/>
              <a:cs typeface="黑体-简"/>
            </a:endParaRPr>
          </a:p>
        </p:txBody>
      </p:sp>
      <p:sp>
        <p:nvSpPr>
          <p:cNvPr id="25" name="TextBox 24"/>
          <p:cNvSpPr txBox="1"/>
          <p:nvPr/>
        </p:nvSpPr>
        <p:spPr>
          <a:xfrm>
            <a:off x="9079991"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多元化路径</a:t>
            </a:r>
            <a:endParaRPr sz="1500" b="0" dirty="0">
              <a:solidFill>
                <a:srgbClr val="62748A"/>
              </a:solidFill>
              <a:latin typeface="黑体-简"/>
              <a:ea typeface="黑体-简"/>
              <a:cs typeface="黑体-简"/>
            </a:endParaRPr>
          </a:p>
        </p:txBody>
      </p:sp>
      <p:sp>
        <p:nvSpPr>
          <p:cNvPr id="26" name="Rectangle 25"/>
          <p:cNvSpPr/>
          <p:nvPr/>
        </p:nvSpPr>
        <p:spPr>
          <a:xfrm>
            <a:off x="2286000" y="5166360"/>
            <a:ext cx="7635240" cy="530352"/>
          </a:xfrm>
          <a:prstGeom prst="rect">
            <a:avLst/>
          </a:prstGeom>
          <a:solidFill>
            <a:srgbClr val="E8F0FB"/>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2432304" y="5316120"/>
            <a:ext cx="7342631" cy="230832"/>
          </a:xfrm>
          <a:prstGeom prst="rect">
            <a:avLst/>
          </a:prstGeom>
          <a:noFill/>
          <a:effectLst/>
        </p:spPr>
        <p:txBody>
          <a:bodyPr wrap="square" lIns="0" tIns="0" rIns="0" bIns="0" anchor="ctr">
            <a:spAutoFit/>
          </a:bodyPr>
          <a:lstStyle/>
          <a:p>
            <a:pPr algn="ctr">
              <a:defRPr sz="1500" b="1">
                <a:solidFill>
                  <a:srgbClr val="17427E"/>
                </a:solidFill>
                <a:latin typeface="黑体-简"/>
                <a:ea typeface="黑体-简"/>
                <a:cs typeface="黑体-简"/>
              </a:defRPr>
            </a:pPr>
            <a:r>
              <a:rPr lang="zh-CN" altLang="en-US" sz="1500" b="1" dirty="0">
                <a:solidFill>
                  <a:srgbClr val="17427E"/>
                </a:solidFill>
                <a:latin typeface="黑体-简"/>
                <a:ea typeface="黑体-简"/>
                <a:cs typeface="黑体-简"/>
              </a:rPr>
              <a:t>从市场洞察到策略想法，从单一策略到多元体系</a:t>
            </a:r>
            <a:endParaRPr sz="1500" b="1" dirty="0">
              <a:solidFill>
                <a:srgbClr val="17427E"/>
              </a:solidFill>
              <a:latin typeface="黑体-简"/>
              <a:ea typeface="黑体-简"/>
              <a:cs typeface="黑体-简"/>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3</a:t>
            </a:r>
            <a:endParaRPr sz="9200" b="1" dirty="0">
              <a:solidFill>
                <a:srgbClr val="5689DF"/>
              </a:solidFill>
              <a:latin typeface="黑体-简"/>
              <a:ea typeface="黑体-简"/>
              <a:cs typeface="黑体-简"/>
            </a:endParaRP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策略构建</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把想法拆成可复现、可执行、可反驳的规则</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lang="zh-CN" altLang="en-US" sz="2000" b="1" dirty="0">
                <a:solidFill>
                  <a:srgbClr val="E3ECFA"/>
                </a:solidFill>
                <a:latin typeface="黑体-简"/>
                <a:ea typeface="黑体-简"/>
                <a:cs typeface="黑体-简"/>
              </a:rPr>
              <a:t>先过拟合才能不过拟合</a:t>
            </a:r>
            <a:endParaRPr sz="2000" b="1" dirty="0">
              <a:solidFill>
                <a:srgbClr val="E3ECFA"/>
              </a:solidFill>
              <a:latin typeface="黑体-简"/>
              <a:ea typeface="黑体-简"/>
              <a:cs typeface="黑体-简"/>
            </a:endParaRP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08 / 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第二部分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lang="en-US" sz="3200" b="1" dirty="0">
                <a:solidFill>
                  <a:srgbClr val="142033"/>
                </a:solidFill>
                <a:latin typeface="黑体-简"/>
                <a:ea typeface="黑体-简"/>
                <a:cs typeface="黑体-简"/>
              </a:rPr>
              <a:t>ETF</a:t>
            </a:r>
            <a:r>
              <a:rPr lang="zh-CN" altLang="en-US" sz="3200" b="1" dirty="0">
                <a:solidFill>
                  <a:srgbClr val="142033"/>
                </a:solidFill>
                <a:latin typeface="黑体-简"/>
                <a:ea typeface="黑体-简"/>
                <a:cs typeface="黑体-简"/>
              </a:rPr>
              <a:t>策略构建</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12 / 25</a:t>
            </a:r>
          </a:p>
        </p:txBody>
      </p:sp>
      <p:pic>
        <p:nvPicPr>
          <p:cNvPr id="31" name="图片 30">
            <a:extLst>
              <a:ext uri="{FF2B5EF4-FFF2-40B4-BE49-F238E27FC236}">
                <a16:creationId xmlns:a16="http://schemas.microsoft.com/office/drawing/2014/main" id="{ADD8C298-5C2B-FB95-BE42-6B57E2B89840}"/>
              </a:ext>
            </a:extLst>
          </p:cNvPr>
          <p:cNvPicPr>
            <a:picLocks/>
          </p:cNvPicPr>
          <p:nvPr/>
        </p:nvPicPr>
        <p:blipFill>
          <a:blip r:embed="rId3"/>
          <a:srcRect l="706" t="2279" r="805" b="2869"/>
          <a:stretch>
            <a:fillRect/>
          </a:stretch>
        </p:blipFill>
        <p:spPr>
          <a:xfrm>
            <a:off x="1028825" y="1528126"/>
            <a:ext cx="10131301" cy="479952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第二部分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回测要主动破坏假设，而不是寻找冠军参数</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学术证据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14 / 25</a:t>
            </a:r>
          </a:p>
        </p:txBody>
      </p:sp>
      <p:sp>
        <p:nvSpPr>
          <p:cNvPr id="12" name="TextBox 11"/>
          <p:cNvSpPr txBox="1"/>
          <p:nvPr/>
        </p:nvSpPr>
        <p:spPr>
          <a:xfrm>
            <a:off x="749808" y="1755648"/>
            <a:ext cx="2331720" cy="292608"/>
          </a:xfrm>
          <a:prstGeom prst="rect">
            <a:avLst/>
          </a:prstGeom>
          <a:noFill/>
          <a:effectLst/>
        </p:spPr>
        <p:txBody>
          <a:bodyPr wrap="square" lIns="0" tIns="0" rIns="0" bIns="0" anchor="t">
            <a:spAutoFit/>
          </a:bodyPr>
          <a:lstStyle/>
          <a:p>
            <a:pPr algn="l">
              <a:defRPr sz="1700" b="1">
                <a:solidFill>
                  <a:srgbClr val="2E6FD6"/>
                </a:solidFill>
                <a:latin typeface="黑体-简"/>
                <a:ea typeface="黑体-简"/>
                <a:cs typeface="黑体-简"/>
              </a:defRPr>
            </a:pPr>
            <a:r>
              <a:rPr sz="1700" b="1">
                <a:solidFill>
                  <a:srgbClr val="2E6FD6"/>
                </a:solidFill>
                <a:latin typeface="黑体-简"/>
                <a:ea typeface="黑体-简"/>
                <a:cs typeface="黑体-简"/>
              </a:rPr>
              <a:t>1｜朴素基线</a:t>
            </a:r>
          </a:p>
        </p:txBody>
      </p:sp>
      <p:sp>
        <p:nvSpPr>
          <p:cNvPr id="13" name="TextBox 12"/>
          <p:cNvSpPr txBox="1"/>
          <p:nvPr/>
        </p:nvSpPr>
        <p:spPr>
          <a:xfrm>
            <a:off x="749808" y="2286000"/>
            <a:ext cx="260604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买入持有</a:t>
            </a:r>
          </a:p>
        </p:txBody>
      </p:sp>
      <p:sp>
        <p:nvSpPr>
          <p:cNvPr id="14" name="TextBox 13"/>
          <p:cNvSpPr txBox="1"/>
          <p:nvPr/>
        </p:nvSpPr>
        <p:spPr>
          <a:xfrm>
            <a:off x="749808" y="2852928"/>
            <a:ext cx="260604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池内等权</a:t>
            </a:r>
          </a:p>
        </p:txBody>
      </p:sp>
      <p:cxnSp>
        <p:nvCxnSpPr>
          <p:cNvPr id="16" name="Connector 15"/>
          <p:cNvCxnSpPr/>
          <p:nvPr/>
        </p:nvCxnSpPr>
        <p:spPr>
          <a:xfrm>
            <a:off x="3474720" y="1755648"/>
            <a:ext cx="0" cy="365760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3840480" y="1755648"/>
            <a:ext cx="2331720" cy="292608"/>
          </a:xfrm>
          <a:prstGeom prst="rect">
            <a:avLst/>
          </a:prstGeom>
          <a:noFill/>
          <a:effectLst/>
        </p:spPr>
        <p:txBody>
          <a:bodyPr wrap="square" lIns="0" tIns="0" rIns="0" bIns="0" anchor="t">
            <a:spAutoFit/>
          </a:bodyPr>
          <a:lstStyle/>
          <a:p>
            <a:pPr algn="l">
              <a:defRPr sz="1700" b="1">
                <a:solidFill>
                  <a:srgbClr val="2E6FD6"/>
                </a:solidFill>
                <a:latin typeface="黑体-简"/>
                <a:ea typeface="黑体-简"/>
                <a:cs typeface="黑体-简"/>
              </a:defRPr>
            </a:pPr>
            <a:r>
              <a:rPr sz="1700" b="1">
                <a:solidFill>
                  <a:srgbClr val="2E6FD6"/>
                </a:solidFill>
                <a:latin typeface="黑体-简"/>
                <a:ea typeface="黑体-简"/>
                <a:cs typeface="黑体-简"/>
              </a:rPr>
              <a:t>2｜六道门</a:t>
            </a:r>
          </a:p>
        </p:txBody>
      </p:sp>
      <p:sp>
        <p:nvSpPr>
          <p:cNvPr id="18" name="Oval 17"/>
          <p:cNvSpPr/>
          <p:nvPr/>
        </p:nvSpPr>
        <p:spPr>
          <a:xfrm>
            <a:off x="3813048"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3840480"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1</a:t>
            </a:r>
          </a:p>
        </p:txBody>
      </p:sp>
      <p:sp>
        <p:nvSpPr>
          <p:cNvPr id="20" name="TextBox 19"/>
          <p:cNvSpPr txBox="1"/>
          <p:nvPr/>
        </p:nvSpPr>
        <p:spPr>
          <a:xfrm>
            <a:off x="4261104"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过拟合</a:t>
            </a:r>
          </a:p>
        </p:txBody>
      </p:sp>
      <p:sp>
        <p:nvSpPr>
          <p:cNvPr id="21" name="Oval 20"/>
          <p:cNvSpPr/>
          <p:nvPr/>
        </p:nvSpPr>
        <p:spPr>
          <a:xfrm>
            <a:off x="5294376"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5321808"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2</a:t>
            </a:r>
          </a:p>
        </p:txBody>
      </p:sp>
      <p:sp>
        <p:nvSpPr>
          <p:cNvPr id="23" name="TextBox 22"/>
          <p:cNvSpPr txBox="1"/>
          <p:nvPr/>
        </p:nvSpPr>
        <p:spPr>
          <a:xfrm>
            <a:off x="5742432"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幸存者</a:t>
            </a:r>
          </a:p>
        </p:txBody>
      </p:sp>
      <p:sp>
        <p:nvSpPr>
          <p:cNvPr id="24" name="Oval 23"/>
          <p:cNvSpPr/>
          <p:nvPr/>
        </p:nvSpPr>
        <p:spPr>
          <a:xfrm>
            <a:off x="6775704"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5" name="TextBox 24"/>
          <p:cNvSpPr txBox="1"/>
          <p:nvPr/>
        </p:nvSpPr>
        <p:spPr>
          <a:xfrm>
            <a:off x="6803136"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3</a:t>
            </a:r>
          </a:p>
        </p:txBody>
      </p:sp>
      <p:sp>
        <p:nvSpPr>
          <p:cNvPr id="26" name="TextBox 25"/>
          <p:cNvSpPr txBox="1"/>
          <p:nvPr/>
        </p:nvSpPr>
        <p:spPr>
          <a:xfrm>
            <a:off x="7223760"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前视</a:t>
            </a:r>
          </a:p>
        </p:txBody>
      </p:sp>
      <p:sp>
        <p:nvSpPr>
          <p:cNvPr id="27" name="Oval 26"/>
          <p:cNvSpPr/>
          <p:nvPr/>
        </p:nvSpPr>
        <p:spPr>
          <a:xfrm>
            <a:off x="3813048"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8" name="TextBox 27"/>
          <p:cNvSpPr txBox="1"/>
          <p:nvPr/>
        </p:nvSpPr>
        <p:spPr>
          <a:xfrm>
            <a:off x="3840480"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4</a:t>
            </a:r>
          </a:p>
        </p:txBody>
      </p:sp>
      <p:sp>
        <p:nvSpPr>
          <p:cNvPr id="29" name="TextBox 28"/>
          <p:cNvSpPr txBox="1"/>
          <p:nvPr/>
        </p:nvSpPr>
        <p:spPr>
          <a:xfrm>
            <a:off x="4261104"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成本</a:t>
            </a:r>
          </a:p>
        </p:txBody>
      </p:sp>
      <p:sp>
        <p:nvSpPr>
          <p:cNvPr id="30" name="Oval 29"/>
          <p:cNvSpPr/>
          <p:nvPr/>
        </p:nvSpPr>
        <p:spPr>
          <a:xfrm>
            <a:off x="5294376"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5321808"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5</a:t>
            </a:r>
          </a:p>
        </p:txBody>
      </p:sp>
      <p:sp>
        <p:nvSpPr>
          <p:cNvPr id="32" name="TextBox 31"/>
          <p:cNvSpPr txBox="1"/>
          <p:nvPr/>
        </p:nvSpPr>
        <p:spPr>
          <a:xfrm>
            <a:off x="5742432"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流动性</a:t>
            </a:r>
          </a:p>
        </p:txBody>
      </p:sp>
      <p:sp>
        <p:nvSpPr>
          <p:cNvPr id="33" name="Oval 32"/>
          <p:cNvSpPr/>
          <p:nvPr/>
        </p:nvSpPr>
        <p:spPr>
          <a:xfrm>
            <a:off x="6775704"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33"/>
          <p:cNvSpPr txBox="1"/>
          <p:nvPr/>
        </p:nvSpPr>
        <p:spPr>
          <a:xfrm>
            <a:off x="6803136"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6</a:t>
            </a:r>
          </a:p>
        </p:txBody>
      </p:sp>
      <p:sp>
        <p:nvSpPr>
          <p:cNvPr id="35" name="TextBox 34"/>
          <p:cNvSpPr txBox="1"/>
          <p:nvPr/>
        </p:nvSpPr>
        <p:spPr>
          <a:xfrm>
            <a:off x="7223760"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跟踪/产品变化</a:t>
            </a:r>
          </a:p>
        </p:txBody>
      </p:sp>
      <p:cxnSp>
        <p:nvCxnSpPr>
          <p:cNvPr id="36" name="Connector 35"/>
          <p:cNvCxnSpPr/>
          <p:nvPr/>
        </p:nvCxnSpPr>
        <p:spPr>
          <a:xfrm>
            <a:off x="8211312" y="1755648"/>
            <a:ext cx="0" cy="365760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7" name="TextBox 36"/>
          <p:cNvSpPr txBox="1"/>
          <p:nvPr/>
        </p:nvSpPr>
        <p:spPr>
          <a:xfrm>
            <a:off x="8577072" y="1755648"/>
            <a:ext cx="2331720" cy="292608"/>
          </a:xfrm>
          <a:prstGeom prst="rect">
            <a:avLst/>
          </a:prstGeom>
          <a:noFill/>
          <a:effectLst/>
        </p:spPr>
        <p:txBody>
          <a:bodyPr wrap="square" lIns="0" tIns="0" rIns="0" bIns="0" anchor="t">
            <a:spAutoFit/>
          </a:bodyPr>
          <a:lstStyle/>
          <a:p>
            <a:pPr algn="l">
              <a:defRPr sz="1700" b="1">
                <a:solidFill>
                  <a:srgbClr val="D64545"/>
                </a:solidFill>
                <a:latin typeface="黑体-简"/>
                <a:ea typeface="黑体-简"/>
                <a:cs typeface="黑体-简"/>
              </a:defRPr>
            </a:pPr>
            <a:r>
              <a:rPr sz="1700" b="1">
                <a:solidFill>
                  <a:srgbClr val="D64545"/>
                </a:solidFill>
                <a:latin typeface="黑体-简"/>
                <a:ea typeface="黑体-简"/>
                <a:cs typeface="黑体-简"/>
              </a:rPr>
              <a:t>3｜主动破坏</a:t>
            </a:r>
          </a:p>
        </p:txBody>
      </p:sp>
      <p:sp>
        <p:nvSpPr>
          <p:cNvPr id="38" name="TextBox 37"/>
          <p:cNvSpPr txBox="1"/>
          <p:nvPr/>
        </p:nvSpPr>
        <p:spPr>
          <a:xfrm>
            <a:off x="8577072" y="2331720"/>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参数邻域</a:t>
            </a:r>
          </a:p>
        </p:txBody>
      </p:sp>
      <p:sp>
        <p:nvSpPr>
          <p:cNvPr id="39" name="TextBox 38"/>
          <p:cNvSpPr txBox="1"/>
          <p:nvPr/>
        </p:nvSpPr>
        <p:spPr>
          <a:xfrm>
            <a:off x="8577072" y="2971800"/>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成本放大</a:t>
            </a:r>
          </a:p>
        </p:txBody>
      </p:sp>
      <p:sp>
        <p:nvSpPr>
          <p:cNvPr id="40" name="TextBox 39"/>
          <p:cNvSpPr txBox="1"/>
          <p:nvPr/>
        </p:nvSpPr>
        <p:spPr>
          <a:xfrm>
            <a:off x="8577072" y="3611879"/>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起始日平移</a:t>
            </a:r>
          </a:p>
        </p:txBody>
      </p:sp>
      <p:sp>
        <p:nvSpPr>
          <p:cNvPr id="41" name="TextBox 40"/>
          <p:cNvSpPr txBox="1"/>
          <p:nvPr/>
        </p:nvSpPr>
        <p:spPr>
          <a:xfrm>
            <a:off x="8577072" y="4251959"/>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删除关键资产</a:t>
            </a:r>
          </a:p>
        </p:txBody>
      </p:sp>
      <p:sp>
        <p:nvSpPr>
          <p:cNvPr id="42" name="Rectangle 41"/>
          <p:cNvSpPr/>
          <p:nvPr/>
        </p:nvSpPr>
        <p:spPr>
          <a:xfrm>
            <a:off x="2057400" y="5074920"/>
            <a:ext cx="8065008"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3" name="TextBox 42"/>
          <p:cNvSpPr txBox="1"/>
          <p:nvPr/>
        </p:nvSpPr>
        <p:spPr>
          <a:xfrm>
            <a:off x="2203704" y="5184648"/>
            <a:ext cx="7772400" cy="310896"/>
          </a:xfrm>
          <a:prstGeom prst="rect">
            <a:avLst/>
          </a:prstGeom>
          <a:noFill/>
          <a:effectLst/>
        </p:spPr>
        <p:txBody>
          <a:bodyPr wrap="square" lIns="0" tIns="0" rIns="0" bIns="0" anchor="ctr">
            <a:spAutoFit/>
          </a:bodyPr>
          <a:lstStyle/>
          <a:p>
            <a:pPr algn="ctr">
              <a:defRPr sz="1400" b="1">
                <a:solidFill>
                  <a:srgbClr val="D64545"/>
                </a:solidFill>
                <a:latin typeface="黑体-简"/>
                <a:ea typeface="黑体-简"/>
                <a:cs typeface="黑体-简"/>
              </a:defRPr>
            </a:pPr>
            <a:r>
              <a:rPr sz="1400" b="1">
                <a:solidFill>
                  <a:srgbClr val="D64545"/>
                </a:solidFill>
                <a:latin typeface="黑体-简"/>
                <a:ea typeface="黑体-简"/>
                <a:cs typeface="黑体-简"/>
              </a:rPr>
              <a:t>不展示冠军红点｜只看稳定区域、净后结果与样本外</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234440"/>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a:solidFill>
                  <a:srgbClr val="5689DF"/>
                </a:solidFill>
                <a:latin typeface="黑体-简"/>
                <a:ea typeface="黑体-简"/>
                <a:cs typeface="黑体-简"/>
              </a:rPr>
              <a:t>04</a:t>
            </a: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多元资产优化配置</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先定义风险角色，再选择实现载体</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603504"/>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a:solidFill>
                  <a:srgbClr val="E3ECFA"/>
                </a:solidFill>
                <a:latin typeface="黑体-简"/>
                <a:ea typeface="黑体-简"/>
                <a:cs typeface="黑体-简"/>
              </a:rPr>
              <a:t>每个资产为什么在组合里，而不是它过去涨了多少？</a:t>
            </a: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22 / 25</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四部分闭环：规则可复现，边界可核验，风险先写清</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281160" y="384048"/>
            <a:ext cx="2249424" cy="283464"/>
          </a:xfrm>
          <a:prstGeom prst="roundRect">
            <a:avLst/>
          </a:prstGeom>
          <a:solidFill>
            <a:srgbClr val="F5F8F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36024" y="411479"/>
            <a:ext cx="2139696" cy="210312"/>
          </a:xfrm>
          <a:prstGeom prst="rect">
            <a:avLst/>
          </a:prstGeom>
          <a:noFill/>
          <a:effectLst/>
        </p:spPr>
        <p:txBody>
          <a:bodyPr wrap="square" lIns="0" tIns="0" rIns="0" bIns="0" anchor="ctr">
            <a:spAutoFit/>
          </a:bodyPr>
          <a:lstStyle/>
          <a:p>
            <a:pPr algn="ctr">
              <a:defRPr sz="900" b="1">
                <a:solidFill>
                  <a:srgbClr val="62748A"/>
                </a:solidFill>
                <a:latin typeface="黑体-简"/>
                <a:ea typeface="黑体-简"/>
                <a:cs typeface="黑体-简"/>
              </a:defRPr>
            </a:pPr>
            <a:r>
              <a:rPr sz="900" b="1">
                <a:solidFill>
                  <a:srgbClr val="62748A"/>
                </a:solidFill>
                <a:latin typeface="黑体-简"/>
                <a:ea typeface="黑体-简"/>
                <a:cs typeface="黑体-简"/>
              </a:rPr>
              <a:t>总结/风险≈1 min｜Q&amp;A≈3 min</a:t>
            </a:r>
          </a:p>
        </p:txBody>
      </p: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25 / 25</a:t>
            </a:r>
          </a:p>
        </p:txBody>
      </p:sp>
      <p:sp>
        <p:nvSpPr>
          <p:cNvPr id="10" name="TextBox 9"/>
          <p:cNvSpPr txBox="1"/>
          <p:nvPr/>
        </p:nvSpPr>
        <p:spPr>
          <a:xfrm>
            <a:off x="749808" y="1609344"/>
            <a:ext cx="1965960" cy="274320"/>
          </a:xfrm>
          <a:prstGeom prst="rect">
            <a:avLst/>
          </a:prstGeom>
          <a:noFill/>
          <a:effectLst/>
        </p:spPr>
        <p:txBody>
          <a:bodyPr wrap="square" lIns="0" tIns="0" rIns="0" bIns="0" anchor="t">
            <a:spAutoFit/>
          </a:bodyPr>
          <a:lstStyle/>
          <a:p>
            <a:pPr algn="l">
              <a:defRPr sz="1600" b="1">
                <a:solidFill>
                  <a:srgbClr val="2E6FD6"/>
                </a:solidFill>
                <a:latin typeface="黑体-简"/>
                <a:ea typeface="黑体-简"/>
                <a:cs typeface="黑体-简"/>
              </a:defRPr>
            </a:pPr>
            <a:r>
              <a:rPr sz="1600" b="1">
                <a:solidFill>
                  <a:srgbClr val="2E6FD6"/>
                </a:solidFill>
                <a:latin typeface="黑体-简"/>
                <a:ea typeface="黑体-简"/>
                <a:cs typeface="黑体-简"/>
              </a:rPr>
              <a:t>四部分闭环</a:t>
            </a:r>
          </a:p>
        </p:txBody>
      </p:sp>
      <p:sp>
        <p:nvSpPr>
          <p:cNvPr id="11" name="TextBox 10"/>
          <p:cNvSpPr txBox="1"/>
          <p:nvPr/>
        </p:nvSpPr>
        <p:spPr>
          <a:xfrm>
            <a:off x="74980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01</a:t>
            </a:r>
          </a:p>
        </p:txBody>
      </p:sp>
      <p:sp>
        <p:nvSpPr>
          <p:cNvPr id="12" name="TextBox 11"/>
          <p:cNvSpPr txBox="1"/>
          <p:nvPr/>
        </p:nvSpPr>
        <p:spPr>
          <a:xfrm>
            <a:off x="126187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市场口径</a:t>
            </a:r>
          </a:p>
        </p:txBody>
      </p:sp>
      <p:cxnSp>
        <p:nvCxnSpPr>
          <p:cNvPr id="13" name="Connector 12"/>
          <p:cNvCxnSpPr/>
          <p:nvPr/>
        </p:nvCxnSpPr>
        <p:spPr>
          <a:xfrm>
            <a:off x="749808" y="2459736"/>
            <a:ext cx="2331719"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4" name="TextBox 13"/>
          <p:cNvSpPr txBox="1"/>
          <p:nvPr/>
        </p:nvSpPr>
        <p:spPr>
          <a:xfrm>
            <a:off x="344728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02</a:t>
            </a:r>
          </a:p>
        </p:txBody>
      </p:sp>
      <p:sp>
        <p:nvSpPr>
          <p:cNvPr id="15" name="TextBox 14"/>
          <p:cNvSpPr txBox="1"/>
          <p:nvPr/>
        </p:nvSpPr>
        <p:spPr>
          <a:xfrm>
            <a:off x="395935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合格池</a:t>
            </a:r>
          </a:p>
        </p:txBody>
      </p:sp>
      <p:cxnSp>
        <p:nvCxnSpPr>
          <p:cNvPr id="16" name="Connector 15"/>
          <p:cNvCxnSpPr/>
          <p:nvPr/>
        </p:nvCxnSpPr>
        <p:spPr>
          <a:xfrm>
            <a:off x="3447288" y="2459736"/>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614476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03</a:t>
            </a:r>
          </a:p>
        </p:txBody>
      </p:sp>
      <p:sp>
        <p:nvSpPr>
          <p:cNvPr id="18" name="TextBox 17"/>
          <p:cNvSpPr txBox="1"/>
          <p:nvPr/>
        </p:nvSpPr>
        <p:spPr>
          <a:xfrm>
            <a:off x="665683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排名与执行</a:t>
            </a:r>
          </a:p>
        </p:txBody>
      </p:sp>
      <p:cxnSp>
        <p:nvCxnSpPr>
          <p:cNvPr id="19" name="Connector 18"/>
          <p:cNvCxnSpPr/>
          <p:nvPr/>
        </p:nvCxnSpPr>
        <p:spPr>
          <a:xfrm>
            <a:off x="6144768" y="2459736"/>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20" name="TextBox 19"/>
          <p:cNvSpPr txBox="1"/>
          <p:nvPr/>
        </p:nvSpPr>
        <p:spPr>
          <a:xfrm>
            <a:off x="884224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04</a:t>
            </a:r>
          </a:p>
        </p:txBody>
      </p:sp>
      <p:sp>
        <p:nvSpPr>
          <p:cNvPr id="21" name="TextBox 20"/>
          <p:cNvSpPr txBox="1"/>
          <p:nvPr/>
        </p:nvSpPr>
        <p:spPr>
          <a:xfrm>
            <a:off x="935431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验证与配置</a:t>
            </a:r>
          </a:p>
        </p:txBody>
      </p:sp>
      <p:cxnSp>
        <p:nvCxnSpPr>
          <p:cNvPr id="22" name="Connector 21"/>
          <p:cNvCxnSpPr/>
          <p:nvPr/>
        </p:nvCxnSpPr>
        <p:spPr>
          <a:xfrm>
            <a:off x="8842248" y="2459736"/>
            <a:ext cx="2331720" cy="0"/>
          </a:xfrm>
          <a:prstGeom prst="line">
            <a:avLst/>
          </a:prstGeom>
          <a:ln w="25400">
            <a:solidFill>
              <a:srgbClr val="D9A441"/>
            </a:solidFill>
          </a:ln>
          <a:effectLst/>
        </p:spPr>
        <p:style>
          <a:lnRef idx="2">
            <a:schemeClr val="accent1"/>
          </a:lnRef>
          <a:fillRef idx="0">
            <a:schemeClr val="accent1"/>
          </a:fillRef>
          <a:effectRef idx="0">
            <a:schemeClr val="accent1"/>
          </a:effectRef>
          <a:fontRef idx="minor">
            <a:schemeClr val="tx1"/>
          </a:fontRef>
        </p:style>
      </p:cxnSp>
      <p:sp>
        <p:nvSpPr>
          <p:cNvPr id="24" name="TextBox 23"/>
          <p:cNvSpPr txBox="1"/>
          <p:nvPr/>
        </p:nvSpPr>
        <p:spPr>
          <a:xfrm>
            <a:off x="996696" y="5340096"/>
            <a:ext cx="1572768" cy="274320"/>
          </a:xfrm>
          <a:prstGeom prst="rect">
            <a:avLst/>
          </a:prstGeom>
          <a:noFill/>
          <a:effectLst/>
        </p:spPr>
        <p:txBody>
          <a:bodyPr wrap="square" lIns="0" tIns="0" rIns="0" bIns="0" anchor="t">
            <a:spAutoFit/>
          </a:bodyPr>
          <a:lstStyle/>
          <a:p>
            <a:pPr algn="l">
              <a:defRPr sz="1500" b="1">
                <a:solidFill>
                  <a:srgbClr val="D64545"/>
                </a:solidFill>
                <a:latin typeface="黑体-简"/>
                <a:ea typeface="黑体-简"/>
                <a:cs typeface="黑体-简"/>
              </a:defRPr>
            </a:pPr>
            <a:r>
              <a:rPr sz="1500" b="1">
                <a:solidFill>
                  <a:srgbClr val="D64545"/>
                </a:solidFill>
                <a:latin typeface="黑体-简"/>
                <a:ea typeface="黑体-简"/>
                <a:cs typeface="黑体-简"/>
              </a:rPr>
              <a:t>完整风险提示</a:t>
            </a:r>
          </a:p>
        </p:txBody>
      </p:sp>
      <p:sp>
        <p:nvSpPr>
          <p:cNvPr id="25" name="TextBox 24"/>
          <p:cNvSpPr txBox="1"/>
          <p:nvPr/>
        </p:nvSpPr>
        <p:spPr>
          <a:xfrm>
            <a:off x="2569464" y="5285232"/>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历史回测不代表未来表现；任何信号都可能失效。</a:t>
            </a:r>
          </a:p>
        </p:txBody>
      </p:sp>
      <p:sp>
        <p:nvSpPr>
          <p:cNvPr id="33" name="Rectangle 27">
            <a:extLst>
              <a:ext uri="{FF2B5EF4-FFF2-40B4-BE49-F238E27FC236}">
                <a16:creationId xmlns:a16="http://schemas.microsoft.com/office/drawing/2014/main" id="{B244866A-92FA-30F6-39B0-85CE862BFDED}"/>
              </a:ext>
            </a:extLst>
          </p:cNvPr>
          <p:cNvSpPr/>
          <p:nvPr/>
        </p:nvSpPr>
        <p:spPr>
          <a:xfrm>
            <a:off x="687578" y="3099816"/>
            <a:ext cx="10698480" cy="585216"/>
          </a:xfrm>
          <a:prstGeom prst="rect">
            <a:avLst/>
          </a:prstGeom>
          <a:solidFill>
            <a:srgbClr val="2E6FD6"/>
          </a:solidFill>
          <a:ln w="12700">
            <a:solidFill>
              <a:srgbClr val="2E6FD6"/>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28">
            <a:extLst>
              <a:ext uri="{FF2B5EF4-FFF2-40B4-BE49-F238E27FC236}">
                <a16:creationId xmlns:a16="http://schemas.microsoft.com/office/drawing/2014/main" id="{CEB2857E-25C6-8DA4-A239-544FAE3D688E}"/>
              </a:ext>
            </a:extLst>
          </p:cNvPr>
          <p:cNvSpPr txBox="1"/>
          <p:nvPr/>
        </p:nvSpPr>
        <p:spPr>
          <a:xfrm>
            <a:off x="2949438" y="3066360"/>
            <a:ext cx="6174768" cy="615553"/>
          </a:xfrm>
          <a:prstGeom prst="rect">
            <a:avLst/>
          </a:prstGeom>
          <a:noFill/>
          <a:effectLst/>
        </p:spPr>
        <p:txBody>
          <a:bodyPr wrap="none" lIns="0" tIns="0" rIns="0" bIns="0" anchor="ctr">
            <a:spAutoFit/>
          </a:bodyPr>
          <a:lstStyle/>
          <a:p>
            <a:pPr algn="ctr">
              <a:defRPr sz="1400" b="1">
                <a:solidFill>
                  <a:srgbClr val="FFFFFF"/>
                </a:solidFill>
                <a:latin typeface="黑体-简"/>
                <a:ea typeface="黑体-简"/>
                <a:cs typeface="黑体-简"/>
              </a:defRPr>
            </a:pPr>
            <a:r>
              <a:rPr lang="zh-CN" altLang="en-US" sz="4000" b="1" dirty="0">
                <a:solidFill>
                  <a:srgbClr val="FFFFFF"/>
                </a:solidFill>
                <a:latin typeface="黑体-简"/>
                <a:ea typeface="黑体-简"/>
                <a:cs typeface="黑体-简"/>
              </a:rPr>
              <a:t>先把观察策略矩阵建设起来</a:t>
            </a:r>
            <a:endParaRPr sz="4000" b="1" dirty="0">
              <a:solidFill>
                <a:srgbClr val="FFFFFF"/>
              </a:solidFill>
              <a:latin typeface="黑体-简"/>
              <a:ea typeface="黑体-简"/>
              <a:cs typeface="黑体-简"/>
            </a:endParaRPr>
          </a:p>
        </p:txBody>
      </p:sp>
      <p:sp>
        <p:nvSpPr>
          <p:cNvPr id="35" name="Rectangle 22">
            <a:extLst>
              <a:ext uri="{FF2B5EF4-FFF2-40B4-BE49-F238E27FC236}">
                <a16:creationId xmlns:a16="http://schemas.microsoft.com/office/drawing/2014/main" id="{BB899EC3-E20F-0FB1-084D-9D769B85B289}"/>
              </a:ext>
            </a:extLst>
          </p:cNvPr>
          <p:cNvSpPr/>
          <p:nvPr/>
        </p:nvSpPr>
        <p:spPr>
          <a:xfrm>
            <a:off x="687578" y="4206240"/>
            <a:ext cx="10698480" cy="1645920"/>
          </a:xfrm>
          <a:prstGeom prst="rect">
            <a:avLst/>
          </a:prstGeom>
          <a:solidFill>
            <a:srgbClr val="FFF7F7"/>
          </a:solidFill>
          <a:ln w="12700">
            <a:solidFill>
              <a:srgbClr val="D64545"/>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6" name="TextBox 23">
            <a:extLst>
              <a:ext uri="{FF2B5EF4-FFF2-40B4-BE49-F238E27FC236}">
                <a16:creationId xmlns:a16="http://schemas.microsoft.com/office/drawing/2014/main" id="{B03144E2-9C0E-EBEB-9C94-A19FACE67EEA}"/>
              </a:ext>
            </a:extLst>
          </p:cNvPr>
          <p:cNvSpPr txBox="1"/>
          <p:nvPr/>
        </p:nvSpPr>
        <p:spPr>
          <a:xfrm>
            <a:off x="907034" y="4407408"/>
            <a:ext cx="1572768" cy="274320"/>
          </a:xfrm>
          <a:prstGeom prst="rect">
            <a:avLst/>
          </a:prstGeom>
          <a:noFill/>
          <a:effectLst/>
        </p:spPr>
        <p:txBody>
          <a:bodyPr wrap="square" lIns="0" tIns="0" rIns="0" bIns="0" anchor="t">
            <a:spAutoFit/>
          </a:bodyPr>
          <a:lstStyle/>
          <a:p>
            <a:pPr algn="l">
              <a:defRPr sz="1500" b="1">
                <a:solidFill>
                  <a:srgbClr val="D64545"/>
                </a:solidFill>
                <a:latin typeface="黑体-简"/>
                <a:ea typeface="黑体-简"/>
                <a:cs typeface="黑体-简"/>
              </a:defRPr>
            </a:pPr>
            <a:r>
              <a:rPr sz="1500" b="1">
                <a:solidFill>
                  <a:srgbClr val="D64545"/>
                </a:solidFill>
                <a:latin typeface="黑体-简"/>
                <a:ea typeface="黑体-简"/>
                <a:cs typeface="黑体-简"/>
              </a:rPr>
              <a:t>完整风险提示</a:t>
            </a:r>
          </a:p>
        </p:txBody>
      </p:sp>
      <p:sp>
        <p:nvSpPr>
          <p:cNvPr id="37" name="TextBox 24">
            <a:extLst>
              <a:ext uri="{FF2B5EF4-FFF2-40B4-BE49-F238E27FC236}">
                <a16:creationId xmlns:a16="http://schemas.microsoft.com/office/drawing/2014/main" id="{FAFBC0E7-8230-44D2-496D-4DC69E1A9F70}"/>
              </a:ext>
            </a:extLst>
          </p:cNvPr>
          <p:cNvSpPr txBox="1"/>
          <p:nvPr/>
        </p:nvSpPr>
        <p:spPr>
          <a:xfrm>
            <a:off x="2479802" y="4352544"/>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历史回测不代表未来表现；任何信号都可能失效。</a:t>
            </a:r>
          </a:p>
        </p:txBody>
      </p:sp>
      <p:sp>
        <p:nvSpPr>
          <p:cNvPr id="38" name="TextBox 25">
            <a:extLst>
              <a:ext uri="{FF2B5EF4-FFF2-40B4-BE49-F238E27FC236}">
                <a16:creationId xmlns:a16="http://schemas.microsoft.com/office/drawing/2014/main" id="{130DFDBF-FF5A-67C7-E441-2A06C1CD5D17}"/>
              </a:ext>
            </a:extLst>
          </p:cNvPr>
          <p:cNvSpPr txBox="1"/>
          <p:nvPr/>
        </p:nvSpPr>
        <p:spPr>
          <a:xfrm>
            <a:off x="2479802" y="4782312"/>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ETF存在市场、流动性、价差、折溢价、跟踪、汇率、利率、信用和执行风险。</a:t>
            </a:r>
          </a:p>
        </p:txBody>
      </p:sp>
      <p:sp>
        <p:nvSpPr>
          <p:cNvPr id="39" name="TextBox 26">
            <a:extLst>
              <a:ext uri="{FF2B5EF4-FFF2-40B4-BE49-F238E27FC236}">
                <a16:creationId xmlns:a16="http://schemas.microsoft.com/office/drawing/2014/main" id="{D7A2789B-6B45-B138-E253-D7CDF04A868C}"/>
              </a:ext>
            </a:extLst>
          </p:cNvPr>
          <p:cNvSpPr txBox="1"/>
          <p:nvPr/>
        </p:nvSpPr>
        <p:spPr>
          <a:xfrm>
            <a:off x="2479802" y="5212080"/>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dirty="0" err="1">
                <a:solidFill>
                  <a:srgbClr val="142033"/>
                </a:solidFill>
                <a:latin typeface="黑体-简"/>
                <a:ea typeface="黑体-简"/>
                <a:cs typeface="黑体-简"/>
              </a:rPr>
              <a:t>本次内容仅作方法与工具交流，不构成投资建议或收益承诺</a:t>
            </a:r>
            <a:r>
              <a:rPr sz="1430" b="1" dirty="0">
                <a:solidFill>
                  <a:srgbClr val="142033"/>
                </a:solidFill>
                <a:latin typeface="黑体-简"/>
                <a:ea typeface="黑体-简"/>
                <a:cs typeface="黑体-简"/>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先写风险角色，再选择股票、债券、黄金与现金类载体</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23 / 25</a:t>
            </a:r>
          </a:p>
        </p:txBody>
      </p:sp>
      <p:sp>
        <p:nvSpPr>
          <p:cNvPr id="10" name="TextBox 9"/>
          <p:cNvSpPr txBox="1"/>
          <p:nvPr/>
        </p:nvSpPr>
        <p:spPr>
          <a:xfrm>
            <a:off x="731520" y="1810512"/>
            <a:ext cx="2304288" cy="402336"/>
          </a:xfrm>
          <a:prstGeom prst="rect">
            <a:avLst/>
          </a:prstGeom>
          <a:noFill/>
          <a:effectLst/>
        </p:spPr>
        <p:txBody>
          <a:bodyPr wrap="square" lIns="0" tIns="0" rIns="0" bIns="0" anchor="t">
            <a:spAutoFit/>
          </a:bodyPr>
          <a:lstStyle/>
          <a:p>
            <a:pPr algn="l">
              <a:defRPr sz="2100" b="1">
                <a:solidFill>
                  <a:srgbClr val="2E6FD6"/>
                </a:solidFill>
                <a:latin typeface="黑体-简"/>
                <a:ea typeface="黑体-简"/>
                <a:cs typeface="黑体-简"/>
              </a:defRPr>
            </a:pPr>
            <a:r>
              <a:rPr sz="2100" b="1">
                <a:solidFill>
                  <a:srgbClr val="2E6FD6"/>
                </a:solidFill>
                <a:latin typeface="黑体-简"/>
                <a:ea typeface="黑体-简"/>
                <a:cs typeface="黑体-简"/>
              </a:rPr>
              <a:t>增长</a:t>
            </a:r>
          </a:p>
        </p:txBody>
      </p:sp>
      <p:sp>
        <p:nvSpPr>
          <p:cNvPr id="11" name="TextBox 10"/>
          <p:cNvSpPr txBox="1"/>
          <p:nvPr/>
        </p:nvSpPr>
        <p:spPr>
          <a:xfrm>
            <a:off x="731520"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股票类</a:t>
            </a:r>
          </a:p>
        </p:txBody>
      </p:sp>
      <p:cxnSp>
        <p:nvCxnSpPr>
          <p:cNvPr id="12" name="Connector 11"/>
          <p:cNvCxnSpPr/>
          <p:nvPr/>
        </p:nvCxnSpPr>
        <p:spPr>
          <a:xfrm>
            <a:off x="731520" y="3136392"/>
            <a:ext cx="228600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3" name="TextBox 12"/>
          <p:cNvSpPr txBox="1"/>
          <p:nvPr/>
        </p:nvSpPr>
        <p:spPr>
          <a:xfrm>
            <a:off x="731520"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盈利 · 估值 · 集中</a:t>
            </a:r>
          </a:p>
        </p:txBody>
      </p:sp>
      <p:sp>
        <p:nvSpPr>
          <p:cNvPr id="14" name="TextBox 13"/>
          <p:cNvSpPr txBox="1"/>
          <p:nvPr/>
        </p:nvSpPr>
        <p:spPr>
          <a:xfrm>
            <a:off x="3511296" y="1810512"/>
            <a:ext cx="2304288" cy="402336"/>
          </a:xfrm>
          <a:prstGeom prst="rect">
            <a:avLst/>
          </a:prstGeom>
          <a:noFill/>
          <a:effectLst/>
        </p:spPr>
        <p:txBody>
          <a:bodyPr wrap="square" lIns="0" tIns="0" rIns="0" bIns="0" anchor="t">
            <a:spAutoFit/>
          </a:bodyPr>
          <a:lstStyle/>
          <a:p>
            <a:pPr algn="l">
              <a:defRPr sz="2100" b="1">
                <a:solidFill>
                  <a:srgbClr val="563B98"/>
                </a:solidFill>
                <a:latin typeface="黑体-简"/>
                <a:ea typeface="黑体-简"/>
                <a:cs typeface="黑体-简"/>
              </a:defRPr>
            </a:pPr>
            <a:r>
              <a:rPr sz="2100" b="1">
                <a:solidFill>
                  <a:srgbClr val="563B98"/>
                </a:solidFill>
                <a:latin typeface="黑体-简"/>
                <a:ea typeface="黑体-简"/>
                <a:cs typeface="黑体-简"/>
              </a:rPr>
              <a:t>利率</a:t>
            </a:r>
          </a:p>
        </p:txBody>
      </p:sp>
      <p:sp>
        <p:nvSpPr>
          <p:cNvPr id="15" name="TextBox 14"/>
          <p:cNvSpPr txBox="1"/>
          <p:nvPr/>
        </p:nvSpPr>
        <p:spPr>
          <a:xfrm>
            <a:off x="3511296"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债券类</a:t>
            </a:r>
          </a:p>
        </p:txBody>
      </p:sp>
      <p:cxnSp>
        <p:nvCxnSpPr>
          <p:cNvPr id="16" name="Connector 15"/>
          <p:cNvCxnSpPr/>
          <p:nvPr/>
        </p:nvCxnSpPr>
        <p:spPr>
          <a:xfrm>
            <a:off x="3511296" y="3136392"/>
            <a:ext cx="2286000" cy="0"/>
          </a:xfrm>
          <a:prstGeom prst="line">
            <a:avLst/>
          </a:prstGeom>
          <a:ln w="25400">
            <a:solidFill>
              <a:srgbClr val="563B98"/>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3511296"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久期 · 信用 · 流动性</a:t>
            </a:r>
          </a:p>
        </p:txBody>
      </p:sp>
      <p:sp>
        <p:nvSpPr>
          <p:cNvPr id="18" name="TextBox 17"/>
          <p:cNvSpPr txBox="1"/>
          <p:nvPr/>
        </p:nvSpPr>
        <p:spPr>
          <a:xfrm>
            <a:off x="6291072" y="1810512"/>
            <a:ext cx="2304288" cy="402336"/>
          </a:xfrm>
          <a:prstGeom prst="rect">
            <a:avLst/>
          </a:prstGeom>
          <a:noFill/>
          <a:effectLst/>
        </p:spPr>
        <p:txBody>
          <a:bodyPr wrap="square" lIns="0" tIns="0" rIns="0" bIns="0" anchor="t">
            <a:spAutoFit/>
          </a:bodyPr>
          <a:lstStyle/>
          <a:p>
            <a:pPr algn="l">
              <a:defRPr sz="2100" b="1">
                <a:solidFill>
                  <a:srgbClr val="C98A1C"/>
                </a:solidFill>
                <a:latin typeface="黑体-简"/>
                <a:ea typeface="黑体-简"/>
                <a:cs typeface="黑体-简"/>
              </a:defRPr>
            </a:pPr>
            <a:r>
              <a:rPr sz="2100" b="1">
                <a:solidFill>
                  <a:srgbClr val="C98A1C"/>
                </a:solidFill>
                <a:latin typeface="黑体-简"/>
                <a:ea typeface="黑体-简"/>
                <a:cs typeface="黑体-简"/>
              </a:rPr>
              <a:t>通胀 / 压力分散</a:t>
            </a:r>
          </a:p>
        </p:txBody>
      </p:sp>
      <p:sp>
        <p:nvSpPr>
          <p:cNvPr id="19" name="TextBox 18"/>
          <p:cNvSpPr txBox="1"/>
          <p:nvPr/>
        </p:nvSpPr>
        <p:spPr>
          <a:xfrm>
            <a:off x="6291072"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黄金等</a:t>
            </a:r>
          </a:p>
        </p:txBody>
      </p:sp>
      <p:cxnSp>
        <p:nvCxnSpPr>
          <p:cNvPr id="20" name="Connector 19"/>
          <p:cNvCxnSpPr/>
          <p:nvPr/>
        </p:nvCxnSpPr>
        <p:spPr>
          <a:xfrm>
            <a:off x="6291072" y="3136392"/>
            <a:ext cx="2286000" cy="0"/>
          </a:xfrm>
          <a:prstGeom prst="line">
            <a:avLst/>
          </a:prstGeom>
          <a:ln w="25400">
            <a:solidFill>
              <a:srgbClr val="C98A1C"/>
            </a:solidFill>
          </a:ln>
          <a:effectLst/>
        </p:spPr>
        <p:style>
          <a:lnRef idx="2">
            <a:schemeClr val="accent1"/>
          </a:lnRef>
          <a:fillRef idx="0">
            <a:schemeClr val="accent1"/>
          </a:fillRef>
          <a:effectRef idx="0">
            <a:schemeClr val="accent1"/>
          </a:effectRef>
          <a:fontRef idx="minor">
            <a:schemeClr val="tx1"/>
          </a:fontRef>
        </p:style>
      </p:cxnSp>
      <p:sp>
        <p:nvSpPr>
          <p:cNvPr id="21" name="TextBox 20"/>
          <p:cNvSpPr txBox="1"/>
          <p:nvPr/>
        </p:nvSpPr>
        <p:spPr>
          <a:xfrm>
            <a:off x="6291072"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价格 · 汇率 · 波动</a:t>
            </a:r>
          </a:p>
        </p:txBody>
      </p:sp>
      <p:sp>
        <p:nvSpPr>
          <p:cNvPr id="22" name="TextBox 21"/>
          <p:cNvSpPr txBox="1"/>
          <p:nvPr/>
        </p:nvSpPr>
        <p:spPr>
          <a:xfrm>
            <a:off x="9070848" y="1810512"/>
            <a:ext cx="2304288" cy="402336"/>
          </a:xfrm>
          <a:prstGeom prst="rect">
            <a:avLst/>
          </a:prstGeom>
          <a:noFill/>
          <a:effectLst/>
        </p:spPr>
        <p:txBody>
          <a:bodyPr wrap="square" lIns="0" tIns="0" rIns="0" bIns="0" anchor="t">
            <a:spAutoFit/>
          </a:bodyPr>
          <a:lstStyle/>
          <a:p>
            <a:pPr algn="l">
              <a:defRPr sz="2100" b="1">
                <a:solidFill>
                  <a:srgbClr val="007A98"/>
                </a:solidFill>
                <a:latin typeface="黑体-简"/>
                <a:ea typeface="黑体-简"/>
                <a:cs typeface="黑体-简"/>
              </a:defRPr>
            </a:pPr>
            <a:r>
              <a:rPr sz="2100" b="1">
                <a:solidFill>
                  <a:srgbClr val="007A98"/>
                </a:solidFill>
                <a:latin typeface="黑体-简"/>
                <a:ea typeface="黑体-简"/>
                <a:cs typeface="黑体-简"/>
              </a:rPr>
              <a:t>流动性</a:t>
            </a:r>
          </a:p>
        </p:txBody>
      </p:sp>
      <p:sp>
        <p:nvSpPr>
          <p:cNvPr id="23" name="TextBox 22"/>
          <p:cNvSpPr txBox="1"/>
          <p:nvPr/>
        </p:nvSpPr>
        <p:spPr>
          <a:xfrm>
            <a:off x="9070848"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现金类</a:t>
            </a:r>
          </a:p>
        </p:txBody>
      </p:sp>
      <p:cxnSp>
        <p:nvCxnSpPr>
          <p:cNvPr id="24" name="Connector 23"/>
          <p:cNvCxnSpPr/>
          <p:nvPr/>
        </p:nvCxnSpPr>
        <p:spPr>
          <a:xfrm>
            <a:off x="9070848" y="3136392"/>
            <a:ext cx="2286000" cy="0"/>
          </a:xfrm>
          <a:prstGeom prst="line">
            <a:avLst/>
          </a:prstGeom>
          <a:ln w="25400">
            <a:solidFill>
              <a:srgbClr val="007A98"/>
            </a:solidFill>
          </a:ln>
          <a:effectLst/>
        </p:spPr>
        <p:style>
          <a:lnRef idx="2">
            <a:schemeClr val="accent1"/>
          </a:lnRef>
          <a:fillRef idx="0">
            <a:schemeClr val="accent1"/>
          </a:fillRef>
          <a:effectRef idx="0">
            <a:schemeClr val="accent1"/>
          </a:effectRef>
          <a:fontRef idx="minor">
            <a:schemeClr val="tx1"/>
          </a:fontRef>
        </p:style>
      </p:cxnSp>
      <p:sp>
        <p:nvSpPr>
          <p:cNvPr id="25" name="TextBox 24"/>
          <p:cNvSpPr txBox="1"/>
          <p:nvPr/>
        </p:nvSpPr>
        <p:spPr>
          <a:xfrm>
            <a:off x="9070848"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机会成本 · 可投资性</a:t>
            </a:r>
          </a:p>
        </p:txBody>
      </p:sp>
      <p:sp>
        <p:nvSpPr>
          <p:cNvPr id="26" name="Rectangle 25"/>
          <p:cNvSpPr/>
          <p:nvPr/>
        </p:nvSpPr>
        <p:spPr>
          <a:xfrm>
            <a:off x="3712463" y="4892040"/>
            <a:ext cx="4754880" cy="530352"/>
          </a:xfrm>
          <a:prstGeom prst="rect">
            <a:avLst/>
          </a:prstGeom>
          <a:solidFill>
            <a:srgbClr val="FFF4D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3858768" y="5001768"/>
            <a:ext cx="4462272" cy="310896"/>
          </a:xfrm>
          <a:prstGeom prst="rect">
            <a:avLst/>
          </a:prstGeom>
          <a:noFill/>
          <a:effectLst/>
        </p:spPr>
        <p:txBody>
          <a:bodyPr wrap="square" lIns="0" tIns="0" rIns="0" bIns="0" anchor="ctr">
            <a:spAutoFit/>
          </a:bodyPr>
          <a:lstStyle/>
          <a:p>
            <a:pPr algn="ctr">
              <a:defRPr sz="1900" b="1">
                <a:solidFill>
                  <a:srgbClr val="0F2F5C"/>
                </a:solidFill>
                <a:latin typeface="黑体-简"/>
                <a:ea typeface="黑体-简"/>
                <a:cs typeface="黑体-简"/>
              </a:defRPr>
            </a:pPr>
            <a:r>
              <a:rPr sz="1900" b="1">
                <a:solidFill>
                  <a:srgbClr val="0F2F5C"/>
                </a:solidFill>
                <a:latin typeface="黑体-简"/>
                <a:ea typeface="黑体-简"/>
                <a:cs typeface="黑体-简"/>
              </a:rPr>
              <a:t>角色 ≠ 永久属性</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9C9DC80-E88E-7C14-743B-E36128D23328}"/>
              </a:ext>
            </a:extLst>
          </p:cNvPr>
          <p:cNvPicPr>
            <a:picLocks noChangeAspect="1"/>
          </p:cNvPicPr>
          <p:nvPr/>
        </p:nvPicPr>
        <p:blipFill>
          <a:blip r:embed="rId2"/>
          <a:stretch>
            <a:fillRect/>
          </a:stretch>
        </p:blipFill>
        <p:spPr>
          <a:xfrm>
            <a:off x="1687459" y="310662"/>
            <a:ext cx="7847642" cy="2142917"/>
          </a:xfrm>
          <a:prstGeom prst="rect">
            <a:avLst/>
          </a:prstGeom>
        </p:spPr>
      </p:pic>
      <p:pic>
        <p:nvPicPr>
          <p:cNvPr id="11" name="图片 10">
            <a:extLst>
              <a:ext uri="{FF2B5EF4-FFF2-40B4-BE49-F238E27FC236}">
                <a16:creationId xmlns:a16="http://schemas.microsoft.com/office/drawing/2014/main" id="{66E1BDCD-82E0-920E-AB41-BBD3F4FF660F}"/>
              </a:ext>
            </a:extLst>
          </p:cNvPr>
          <p:cNvPicPr>
            <a:picLocks noChangeAspect="1"/>
          </p:cNvPicPr>
          <p:nvPr/>
        </p:nvPicPr>
        <p:blipFill>
          <a:blip r:embed="rId3"/>
          <a:stretch>
            <a:fillRect/>
          </a:stretch>
        </p:blipFill>
        <p:spPr>
          <a:xfrm>
            <a:off x="732691" y="2718401"/>
            <a:ext cx="2708271" cy="4019604"/>
          </a:xfrm>
          <a:prstGeom prst="rect">
            <a:avLst/>
          </a:prstGeom>
        </p:spPr>
      </p:pic>
      <p:pic>
        <p:nvPicPr>
          <p:cNvPr id="13" name="图片 12">
            <a:extLst>
              <a:ext uri="{FF2B5EF4-FFF2-40B4-BE49-F238E27FC236}">
                <a16:creationId xmlns:a16="http://schemas.microsoft.com/office/drawing/2014/main" id="{5DF5A25E-2712-7FF4-5F7B-EC9FAA37FFE5}"/>
              </a:ext>
            </a:extLst>
          </p:cNvPr>
          <p:cNvPicPr>
            <a:picLocks noChangeAspect="1"/>
          </p:cNvPicPr>
          <p:nvPr/>
        </p:nvPicPr>
        <p:blipFill>
          <a:blip r:embed="rId4"/>
          <a:stretch>
            <a:fillRect/>
          </a:stretch>
        </p:blipFill>
        <p:spPr>
          <a:xfrm>
            <a:off x="4100618" y="2592212"/>
            <a:ext cx="3175798" cy="4145793"/>
          </a:xfrm>
          <a:prstGeom prst="rect">
            <a:avLst/>
          </a:prstGeom>
        </p:spPr>
      </p:pic>
      <p:pic>
        <p:nvPicPr>
          <p:cNvPr id="15" name="图片 14">
            <a:extLst>
              <a:ext uri="{FF2B5EF4-FFF2-40B4-BE49-F238E27FC236}">
                <a16:creationId xmlns:a16="http://schemas.microsoft.com/office/drawing/2014/main" id="{E4064F36-4C1C-37CA-55F4-3A8613BFD714}"/>
              </a:ext>
            </a:extLst>
          </p:cNvPr>
          <p:cNvPicPr>
            <a:picLocks noChangeAspect="1"/>
          </p:cNvPicPr>
          <p:nvPr/>
        </p:nvPicPr>
        <p:blipFill>
          <a:blip r:embed="rId5"/>
          <a:stretch>
            <a:fillRect/>
          </a:stretch>
        </p:blipFill>
        <p:spPr>
          <a:xfrm>
            <a:off x="7736140" y="2718401"/>
            <a:ext cx="3394116" cy="4019604"/>
          </a:xfrm>
          <a:prstGeom prst="rect">
            <a:avLst/>
          </a:prstGeom>
        </p:spPr>
      </p:pic>
    </p:spTree>
    <p:extLst>
      <p:ext uri="{BB962C8B-B14F-4D97-AF65-F5344CB8AC3E}">
        <p14:creationId xmlns:p14="http://schemas.microsoft.com/office/powerpoint/2010/main" val="1622333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等权</a:t>
            </a:r>
            <a:r>
              <a:rPr sz="3200" b="1" dirty="0">
                <a:solidFill>
                  <a:srgbClr val="142033"/>
                </a:solidFill>
                <a:latin typeface="黑体-简"/>
                <a:ea typeface="黑体-简"/>
                <a:cs typeface="黑体-简"/>
              </a:rPr>
              <a:t> → </a:t>
            </a:r>
            <a:r>
              <a:rPr sz="3200" b="1" dirty="0" err="1">
                <a:solidFill>
                  <a:srgbClr val="142033"/>
                </a:solidFill>
                <a:latin typeface="黑体-简"/>
                <a:ea typeface="黑体-简"/>
                <a:cs typeface="黑体-简"/>
              </a:rPr>
              <a:t>波动</a:t>
            </a:r>
            <a:r>
              <a:rPr sz="3200" b="1" dirty="0">
                <a:solidFill>
                  <a:srgbClr val="142033"/>
                </a:solidFill>
                <a:latin typeface="黑体-简"/>
                <a:ea typeface="黑体-简"/>
                <a:cs typeface="黑体-简"/>
              </a:rPr>
              <a:t> → </a:t>
            </a:r>
            <a:r>
              <a:rPr sz="3200" b="1" dirty="0" err="1">
                <a:solidFill>
                  <a:srgbClr val="142033"/>
                </a:solidFill>
                <a:latin typeface="黑体-简"/>
                <a:ea typeface="黑体-简"/>
                <a:cs typeface="黑体-简"/>
              </a:rPr>
              <a:t>风险预算：复杂度必须逐级证明</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学术证据</a:t>
            </a:r>
          </a:p>
        </p:txBody>
      </p:sp>
      <p:sp>
        <p:nvSpPr>
          <p:cNvPr id="7" name="Rounded Rectangle 6"/>
          <p:cNvSpPr/>
          <p:nvPr/>
        </p:nvSpPr>
        <p:spPr>
          <a:xfrm>
            <a:off x="10460736" y="384048"/>
            <a:ext cx="658368" cy="283464"/>
          </a:xfrm>
          <a:prstGeom prst="roundRect">
            <a:avLst/>
          </a:prstGeom>
          <a:solidFill>
            <a:srgbClr val="F5F8F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10515600" y="411479"/>
            <a:ext cx="548640" cy="210312"/>
          </a:xfrm>
          <a:prstGeom prst="rect">
            <a:avLst/>
          </a:prstGeom>
          <a:noFill/>
          <a:effectLst/>
        </p:spPr>
        <p:txBody>
          <a:bodyPr wrap="square" lIns="0" tIns="0" rIns="0" bIns="0" anchor="ctr">
            <a:spAutoFit/>
          </a:bodyPr>
          <a:lstStyle/>
          <a:p>
            <a:pPr algn="ctr">
              <a:defRPr sz="919" b="1">
                <a:solidFill>
                  <a:srgbClr val="62748A"/>
                </a:solidFill>
                <a:latin typeface="黑体-简"/>
                <a:ea typeface="黑体-简"/>
                <a:cs typeface="黑体-简"/>
              </a:defRPr>
            </a:pPr>
            <a:r>
              <a:rPr sz="919" b="1">
                <a:solidFill>
                  <a:srgbClr val="62748A"/>
                </a:solidFill>
                <a:latin typeface="黑体-简"/>
                <a:ea typeface="黑体-简"/>
                <a:cs typeface="黑体-简"/>
              </a:rPr>
              <a:t>2.3 min</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24 / 25</a:t>
            </a:r>
          </a:p>
        </p:txBody>
      </p:sp>
      <p:sp>
        <p:nvSpPr>
          <p:cNvPr id="12" name="Rectangle 11"/>
          <p:cNvSpPr/>
          <p:nvPr/>
        </p:nvSpPr>
        <p:spPr>
          <a:xfrm>
            <a:off x="749808" y="4270248"/>
            <a:ext cx="2788920" cy="859536"/>
          </a:xfrm>
          <a:prstGeom prst="rect">
            <a:avLst/>
          </a:prstGeom>
          <a:solidFill>
            <a:srgbClr val="E8F0FB"/>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3" name="TextBox 12"/>
          <p:cNvSpPr txBox="1"/>
          <p:nvPr/>
        </p:nvSpPr>
        <p:spPr>
          <a:xfrm>
            <a:off x="914400" y="4398264"/>
            <a:ext cx="2459736" cy="292608"/>
          </a:xfrm>
          <a:prstGeom prst="rect">
            <a:avLst/>
          </a:prstGeom>
          <a:noFill/>
          <a:effectLst/>
        </p:spPr>
        <p:txBody>
          <a:bodyPr wrap="square" lIns="0" tIns="0" rIns="0" bIns="0" anchor="t">
            <a:spAutoFit/>
          </a:bodyPr>
          <a:lstStyle/>
          <a:p>
            <a:pPr algn="l">
              <a:defRPr sz="1700" b="1">
                <a:solidFill>
                  <a:srgbClr val="17427E"/>
                </a:solidFill>
                <a:latin typeface="黑体-简"/>
                <a:ea typeface="黑体-简"/>
                <a:cs typeface="黑体-简"/>
              </a:defRPr>
            </a:pPr>
            <a:r>
              <a:rPr sz="1700" b="1">
                <a:solidFill>
                  <a:srgbClr val="17427E"/>
                </a:solidFill>
                <a:latin typeface="黑体-简"/>
                <a:ea typeface="黑体-简"/>
                <a:cs typeface="黑体-简"/>
              </a:rPr>
              <a:t>1  等权</a:t>
            </a:r>
          </a:p>
        </p:txBody>
      </p:sp>
      <p:sp>
        <p:nvSpPr>
          <p:cNvPr id="14" name="TextBox 13"/>
          <p:cNvSpPr txBox="1"/>
          <p:nvPr/>
        </p:nvSpPr>
        <p:spPr>
          <a:xfrm>
            <a:off x="914400" y="4745736"/>
            <a:ext cx="2459736" cy="219456"/>
          </a:xfrm>
          <a:prstGeom prst="rect">
            <a:avLst/>
          </a:prstGeom>
          <a:noFill/>
          <a:effectLst/>
        </p:spPr>
        <p:txBody>
          <a:bodyPr wrap="square" lIns="0" tIns="0" rIns="0" bIns="0" anchor="t">
            <a:spAutoFit/>
          </a:bodyPr>
          <a:lstStyle/>
          <a:p>
            <a:pPr algn="l">
              <a:defRPr sz="1050" b="0">
                <a:solidFill>
                  <a:srgbClr val="62748A"/>
                </a:solidFill>
                <a:latin typeface="黑体-简"/>
                <a:ea typeface="黑体-简"/>
                <a:cs typeface="黑体-简"/>
              </a:defRPr>
            </a:pPr>
            <a:r>
              <a:rPr sz="1050" b="0">
                <a:solidFill>
                  <a:srgbClr val="62748A"/>
                </a:solidFill>
                <a:latin typeface="黑体-简"/>
                <a:ea typeface="黑体-简"/>
                <a:cs typeface="黑体-简"/>
              </a:rPr>
              <a:t>透明基线</a:t>
            </a:r>
          </a:p>
        </p:txBody>
      </p:sp>
      <p:sp>
        <p:nvSpPr>
          <p:cNvPr id="15" name="Rectangle 14"/>
          <p:cNvSpPr/>
          <p:nvPr/>
        </p:nvSpPr>
        <p:spPr>
          <a:xfrm>
            <a:off x="749808" y="3172968"/>
            <a:ext cx="3886200" cy="859536"/>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TextBox 15"/>
          <p:cNvSpPr txBox="1"/>
          <p:nvPr/>
        </p:nvSpPr>
        <p:spPr>
          <a:xfrm>
            <a:off x="914400" y="3300984"/>
            <a:ext cx="3557016" cy="261610"/>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dirty="0">
                <a:solidFill>
                  <a:srgbClr val="FFFFFF"/>
                </a:solidFill>
                <a:latin typeface="黑体-简"/>
                <a:ea typeface="黑体-简"/>
                <a:cs typeface="黑体-简"/>
              </a:rPr>
              <a:t>2  </a:t>
            </a:r>
            <a:r>
              <a:rPr sz="1700" b="1" dirty="0" err="1">
                <a:solidFill>
                  <a:srgbClr val="FFFFFF"/>
                </a:solidFill>
                <a:latin typeface="黑体-简"/>
                <a:ea typeface="黑体-简"/>
                <a:cs typeface="黑体-简"/>
              </a:rPr>
              <a:t>波动</a:t>
            </a:r>
            <a:endParaRPr sz="1700" b="1" dirty="0">
              <a:solidFill>
                <a:srgbClr val="FFFFFF"/>
              </a:solidFill>
              <a:latin typeface="黑体-简"/>
              <a:ea typeface="黑体-简"/>
              <a:cs typeface="黑体-简"/>
            </a:endParaRPr>
          </a:p>
        </p:txBody>
      </p:sp>
      <p:sp>
        <p:nvSpPr>
          <p:cNvPr id="17" name="TextBox 16"/>
          <p:cNvSpPr txBox="1"/>
          <p:nvPr/>
        </p:nvSpPr>
        <p:spPr>
          <a:xfrm>
            <a:off x="914400" y="3648456"/>
            <a:ext cx="3557016" cy="219456"/>
          </a:xfrm>
          <a:prstGeom prst="rect">
            <a:avLst/>
          </a:prstGeom>
          <a:noFill/>
          <a:effectLst/>
        </p:spPr>
        <p:txBody>
          <a:bodyPr wrap="square" lIns="0" tIns="0" rIns="0" bIns="0" anchor="t">
            <a:spAutoFit/>
          </a:bodyPr>
          <a:lstStyle/>
          <a:p>
            <a:pPr algn="l">
              <a:defRPr sz="1050" b="0">
                <a:solidFill>
                  <a:srgbClr val="FFFFFF"/>
                </a:solidFill>
                <a:latin typeface="黑体-简"/>
                <a:ea typeface="黑体-简"/>
                <a:cs typeface="黑体-简"/>
              </a:defRPr>
            </a:pPr>
            <a:r>
              <a:rPr sz="1050" b="0">
                <a:solidFill>
                  <a:srgbClr val="FFFFFF"/>
                </a:solidFill>
                <a:latin typeface="黑体-简"/>
                <a:ea typeface="黑体-简"/>
                <a:cs typeface="黑体-简"/>
              </a:rPr>
              <a:t>估计窗口与上限</a:t>
            </a:r>
          </a:p>
        </p:txBody>
      </p:sp>
      <p:sp>
        <p:nvSpPr>
          <p:cNvPr id="18" name="Rectangle 17"/>
          <p:cNvSpPr/>
          <p:nvPr/>
        </p:nvSpPr>
        <p:spPr>
          <a:xfrm>
            <a:off x="749808" y="2075688"/>
            <a:ext cx="4983480" cy="859536"/>
          </a:xfrm>
          <a:prstGeom prst="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914400" y="2203704"/>
            <a:ext cx="4654296" cy="292608"/>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a:solidFill>
                  <a:srgbClr val="FFFFFF"/>
                </a:solidFill>
                <a:latin typeface="黑体-简"/>
                <a:ea typeface="黑体-简"/>
                <a:cs typeface="黑体-简"/>
              </a:rPr>
              <a:t>3  风险预算</a:t>
            </a:r>
          </a:p>
        </p:txBody>
      </p:sp>
      <p:sp>
        <p:nvSpPr>
          <p:cNvPr id="20" name="TextBox 19"/>
          <p:cNvSpPr txBox="1"/>
          <p:nvPr/>
        </p:nvSpPr>
        <p:spPr>
          <a:xfrm>
            <a:off x="914400" y="2551176"/>
            <a:ext cx="4654296" cy="219456"/>
          </a:xfrm>
          <a:prstGeom prst="rect">
            <a:avLst/>
          </a:prstGeom>
          <a:noFill/>
          <a:effectLst/>
        </p:spPr>
        <p:txBody>
          <a:bodyPr wrap="square" lIns="0" tIns="0" rIns="0" bIns="0" anchor="t">
            <a:spAutoFit/>
          </a:bodyPr>
          <a:lstStyle/>
          <a:p>
            <a:pPr algn="l">
              <a:defRPr sz="1050" b="0">
                <a:solidFill>
                  <a:srgbClr val="FFFFFF"/>
                </a:solidFill>
                <a:latin typeface="黑体-简"/>
                <a:ea typeface="黑体-简"/>
                <a:cs typeface="黑体-简"/>
              </a:defRPr>
            </a:pPr>
            <a:r>
              <a:rPr sz="1050" b="0">
                <a:solidFill>
                  <a:srgbClr val="FFFFFF"/>
                </a:solidFill>
                <a:latin typeface="黑体-简"/>
                <a:ea typeface="黑体-简"/>
                <a:cs typeface="黑体-简"/>
              </a:rPr>
              <a:t>波动 · 相关性 · 再平衡</a:t>
            </a:r>
          </a:p>
        </p:txBody>
      </p:sp>
      <p:cxnSp>
        <p:nvCxnSpPr>
          <p:cNvPr id="21" name="Connector 20"/>
          <p:cNvCxnSpPr/>
          <p:nvPr/>
        </p:nvCxnSpPr>
        <p:spPr>
          <a:xfrm>
            <a:off x="6108192" y="1755648"/>
            <a:ext cx="0" cy="368503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2" name="TextBox 21"/>
          <p:cNvSpPr txBox="1"/>
          <p:nvPr/>
        </p:nvSpPr>
        <p:spPr>
          <a:xfrm>
            <a:off x="6492240" y="1755648"/>
            <a:ext cx="4069080" cy="292608"/>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每升一级，需要证明</a:t>
            </a:r>
          </a:p>
        </p:txBody>
      </p:sp>
      <p:sp>
        <p:nvSpPr>
          <p:cNvPr id="23" name="TextBox 22"/>
          <p:cNvSpPr txBox="1"/>
          <p:nvPr/>
        </p:nvSpPr>
        <p:spPr>
          <a:xfrm>
            <a:off x="6492240" y="2377440"/>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01</a:t>
            </a:r>
          </a:p>
        </p:txBody>
      </p:sp>
      <p:sp>
        <p:nvSpPr>
          <p:cNvPr id="24" name="TextBox 23"/>
          <p:cNvSpPr txBox="1"/>
          <p:nvPr/>
        </p:nvSpPr>
        <p:spPr>
          <a:xfrm>
            <a:off x="7086600" y="2359152"/>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样本外</a:t>
            </a:r>
          </a:p>
        </p:txBody>
      </p:sp>
      <p:sp>
        <p:nvSpPr>
          <p:cNvPr id="25" name="TextBox 24"/>
          <p:cNvSpPr txBox="1"/>
          <p:nvPr/>
        </p:nvSpPr>
        <p:spPr>
          <a:xfrm>
            <a:off x="6492240" y="2953512"/>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02</a:t>
            </a:r>
          </a:p>
        </p:txBody>
      </p:sp>
      <p:sp>
        <p:nvSpPr>
          <p:cNvPr id="26" name="TextBox 25"/>
          <p:cNvSpPr txBox="1"/>
          <p:nvPr/>
        </p:nvSpPr>
        <p:spPr>
          <a:xfrm>
            <a:off x="7086600" y="2935224"/>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参数邻域</a:t>
            </a:r>
          </a:p>
        </p:txBody>
      </p:sp>
      <p:sp>
        <p:nvSpPr>
          <p:cNvPr id="27" name="TextBox 26"/>
          <p:cNvSpPr txBox="1"/>
          <p:nvPr/>
        </p:nvSpPr>
        <p:spPr>
          <a:xfrm>
            <a:off x="6492240" y="3529584"/>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03</a:t>
            </a:r>
          </a:p>
        </p:txBody>
      </p:sp>
      <p:sp>
        <p:nvSpPr>
          <p:cNvPr id="28" name="TextBox 27"/>
          <p:cNvSpPr txBox="1"/>
          <p:nvPr/>
        </p:nvSpPr>
        <p:spPr>
          <a:xfrm>
            <a:off x="7086600" y="3511296"/>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成本</a:t>
            </a:r>
          </a:p>
        </p:txBody>
      </p:sp>
      <p:sp>
        <p:nvSpPr>
          <p:cNvPr id="29" name="TextBox 28"/>
          <p:cNvSpPr txBox="1"/>
          <p:nvPr/>
        </p:nvSpPr>
        <p:spPr>
          <a:xfrm>
            <a:off x="6492240" y="4105656"/>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04</a:t>
            </a:r>
          </a:p>
        </p:txBody>
      </p:sp>
      <p:sp>
        <p:nvSpPr>
          <p:cNvPr id="30" name="TextBox 29"/>
          <p:cNvSpPr txBox="1"/>
          <p:nvPr/>
        </p:nvSpPr>
        <p:spPr>
          <a:xfrm>
            <a:off x="7086600" y="4087368"/>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再平衡</a:t>
            </a:r>
          </a:p>
        </p:txBody>
      </p:sp>
      <p:sp>
        <p:nvSpPr>
          <p:cNvPr id="31" name="TextBox 30"/>
          <p:cNvSpPr txBox="1"/>
          <p:nvPr/>
        </p:nvSpPr>
        <p:spPr>
          <a:xfrm>
            <a:off x="6492240" y="4681728"/>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05</a:t>
            </a:r>
          </a:p>
        </p:txBody>
      </p:sp>
      <p:sp>
        <p:nvSpPr>
          <p:cNvPr id="32" name="TextBox 31"/>
          <p:cNvSpPr txBox="1"/>
          <p:nvPr/>
        </p:nvSpPr>
        <p:spPr>
          <a:xfrm>
            <a:off x="7086600" y="4663440"/>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权重上限</a:t>
            </a:r>
          </a:p>
        </p:txBody>
      </p:sp>
      <p:sp>
        <p:nvSpPr>
          <p:cNvPr id="33" name="Rectangle 32"/>
          <p:cNvSpPr/>
          <p:nvPr/>
        </p:nvSpPr>
        <p:spPr>
          <a:xfrm>
            <a:off x="6492240" y="4892040"/>
            <a:ext cx="4160520"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33"/>
          <p:cNvSpPr txBox="1"/>
          <p:nvPr/>
        </p:nvSpPr>
        <p:spPr>
          <a:xfrm>
            <a:off x="6638544" y="5001768"/>
            <a:ext cx="3867911" cy="310896"/>
          </a:xfrm>
          <a:prstGeom prst="rect">
            <a:avLst/>
          </a:prstGeom>
          <a:noFill/>
          <a:effectLst/>
        </p:spPr>
        <p:txBody>
          <a:bodyPr wrap="square" lIns="0" tIns="0" rIns="0" bIns="0" anchor="ctr">
            <a:spAutoFit/>
          </a:bodyPr>
          <a:lstStyle/>
          <a:p>
            <a:pPr algn="ctr">
              <a:defRPr sz="1300" b="1">
                <a:solidFill>
                  <a:srgbClr val="D64545"/>
                </a:solidFill>
                <a:latin typeface="黑体-简"/>
                <a:ea typeface="黑体-简"/>
                <a:cs typeface="黑体-简"/>
              </a:defRPr>
            </a:pPr>
            <a:r>
              <a:rPr sz="1300" b="1">
                <a:solidFill>
                  <a:srgbClr val="D64545"/>
                </a:solidFill>
                <a:latin typeface="黑体-简"/>
                <a:ea typeface="黑体-简"/>
                <a:cs typeface="黑体-简"/>
              </a:rPr>
              <a:t>更复杂 ≠ 更高收益｜只是更高证明责任</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88812-A967-A33B-0181-B3CF09EAA2A1}"/>
            </a:ext>
          </a:extLst>
        </p:cNvPr>
        <p:cNvGrpSpPr/>
        <p:nvPr/>
      </p:nvGrpSpPr>
      <p:grpSpPr>
        <a:xfrm>
          <a:off x="0" y="0"/>
          <a:ext cx="0" cy="0"/>
          <a:chOff x="0" y="0"/>
          <a:chExt cx="0" cy="0"/>
        </a:xfrm>
      </p:grpSpPr>
      <p:sp>
        <p:nvSpPr>
          <p:cNvPr id="2" name="Oval 1">
            <a:extLst>
              <a:ext uri="{FF2B5EF4-FFF2-40B4-BE49-F238E27FC236}">
                <a16:creationId xmlns:a16="http://schemas.microsoft.com/office/drawing/2014/main" id="{E35AA23C-7FD8-81D2-3F18-67ECF4A9E277}"/>
              </a:ext>
            </a:extLst>
          </p:cNvPr>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a:extLst>
              <a:ext uri="{FF2B5EF4-FFF2-40B4-BE49-F238E27FC236}">
                <a16:creationId xmlns:a16="http://schemas.microsoft.com/office/drawing/2014/main" id="{6D73D4AC-DE62-05E6-A487-59A2245FA79A}"/>
              </a:ext>
            </a:extLst>
          </p:cNvPr>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a:extLst>
              <a:ext uri="{FF2B5EF4-FFF2-40B4-BE49-F238E27FC236}">
                <a16:creationId xmlns:a16="http://schemas.microsoft.com/office/drawing/2014/main" id="{16E9F202-EB64-6739-140B-56EEBD740630}"/>
              </a:ext>
            </a:extLst>
          </p:cNvPr>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a:extLst>
              <a:ext uri="{FF2B5EF4-FFF2-40B4-BE49-F238E27FC236}">
                <a16:creationId xmlns:a16="http://schemas.microsoft.com/office/drawing/2014/main" id="{AF508B9A-A005-13F5-D110-7C0F59A184EB}"/>
              </a:ext>
            </a:extLst>
          </p:cNvPr>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a:extLst>
              <a:ext uri="{FF2B5EF4-FFF2-40B4-BE49-F238E27FC236}">
                <a16:creationId xmlns:a16="http://schemas.microsoft.com/office/drawing/2014/main" id="{E651A12F-F519-E801-32B8-C538AC4E0E20}"/>
              </a:ext>
            </a:extLst>
          </p:cNvPr>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a:extLst>
              <a:ext uri="{FF2B5EF4-FFF2-40B4-BE49-F238E27FC236}">
                <a16:creationId xmlns:a16="http://schemas.microsoft.com/office/drawing/2014/main" id="{9059AE16-4EB3-9ADA-8F6E-2D903D9CC310}"/>
              </a:ext>
            </a:extLst>
          </p:cNvPr>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5</a:t>
            </a:r>
            <a:endParaRPr sz="9200" b="1" dirty="0">
              <a:solidFill>
                <a:srgbClr val="5689DF"/>
              </a:solidFill>
              <a:latin typeface="黑体-简"/>
              <a:ea typeface="黑体-简"/>
              <a:cs typeface="黑体-简"/>
            </a:endParaRPr>
          </a:p>
        </p:txBody>
      </p:sp>
      <p:sp>
        <p:nvSpPr>
          <p:cNvPr id="8" name="TextBox 7">
            <a:extLst>
              <a:ext uri="{FF2B5EF4-FFF2-40B4-BE49-F238E27FC236}">
                <a16:creationId xmlns:a16="http://schemas.microsoft.com/office/drawing/2014/main" id="{4B0ABD7E-BC25-B1C0-B7D1-DEAC52198B72}"/>
              </a:ext>
            </a:extLst>
          </p:cNvPr>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多元资产优化配置</a:t>
            </a:r>
          </a:p>
        </p:txBody>
      </p:sp>
      <p:sp>
        <p:nvSpPr>
          <p:cNvPr id="9" name="TextBox 8">
            <a:extLst>
              <a:ext uri="{FF2B5EF4-FFF2-40B4-BE49-F238E27FC236}">
                <a16:creationId xmlns:a16="http://schemas.microsoft.com/office/drawing/2014/main" id="{D17DEAD5-CC8E-1FAD-855D-8CB8AD3E1EB6}"/>
              </a:ext>
            </a:extLst>
          </p:cNvPr>
          <p:cNvSpPr txBox="1"/>
          <p:nvPr/>
        </p:nvSpPr>
        <p:spPr>
          <a:xfrm>
            <a:off x="713232" y="2907792"/>
            <a:ext cx="8046720" cy="1015663"/>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lang="zh-CN" altLang="en-US" sz="6600" b="0" dirty="0">
                <a:highlight>
                  <a:srgbClr val="000080"/>
                </a:highlight>
                <a:latin typeface="黑体-简"/>
                <a:ea typeface="黑体-简"/>
                <a:cs typeface="黑体-简"/>
              </a:rPr>
              <a:t>感谢大家的参与</a:t>
            </a:r>
            <a:endParaRPr sz="6600" b="0" dirty="0">
              <a:highlight>
                <a:srgbClr val="000080"/>
              </a:highlight>
              <a:latin typeface="黑体-简"/>
              <a:ea typeface="黑体-简"/>
              <a:cs typeface="黑体-简"/>
            </a:endParaRPr>
          </a:p>
        </p:txBody>
      </p:sp>
      <p:sp>
        <p:nvSpPr>
          <p:cNvPr id="10" name="Rectangle 9">
            <a:extLst>
              <a:ext uri="{FF2B5EF4-FFF2-40B4-BE49-F238E27FC236}">
                <a16:creationId xmlns:a16="http://schemas.microsoft.com/office/drawing/2014/main" id="{B1A0D50A-843A-42BD-4687-84171229AF31}"/>
              </a:ext>
            </a:extLst>
          </p:cNvPr>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2" name="TextBox 11">
            <a:extLst>
              <a:ext uri="{FF2B5EF4-FFF2-40B4-BE49-F238E27FC236}">
                <a16:creationId xmlns:a16="http://schemas.microsoft.com/office/drawing/2014/main" id="{C318FC55-6250-E491-3471-9C3267281030}"/>
              </a:ext>
            </a:extLst>
          </p:cNvPr>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22 / 25</a:t>
            </a:r>
          </a:p>
        </p:txBody>
      </p:sp>
    </p:spTree>
    <p:extLst>
      <p:ext uri="{BB962C8B-B14F-4D97-AF65-F5344CB8AC3E}">
        <p14:creationId xmlns:p14="http://schemas.microsoft.com/office/powerpoint/2010/main" val="72859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234440"/>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a:solidFill>
                  <a:srgbClr val="5689DF"/>
                </a:solidFill>
                <a:latin typeface="黑体-简"/>
                <a:ea typeface="黑体-简"/>
                <a:cs typeface="黑体-简"/>
              </a:rPr>
              <a:t>01</a:t>
            </a: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市场行业发展</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产品更多之后，真正稀缺的是合格候选</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dirty="0" err="1">
                <a:solidFill>
                  <a:srgbClr val="E3ECFA"/>
                </a:solidFill>
                <a:latin typeface="黑体-简"/>
                <a:ea typeface="黑体-简"/>
                <a:cs typeface="黑体-简"/>
              </a:rPr>
              <a:t>产品</a:t>
            </a:r>
            <a:r>
              <a:rPr lang="zh-CN" altLang="en-US" sz="2000" b="1" dirty="0">
                <a:solidFill>
                  <a:srgbClr val="E3ECFA"/>
                </a:solidFill>
                <a:latin typeface="黑体-简"/>
                <a:ea typeface="黑体-简"/>
                <a:cs typeface="黑体-简"/>
              </a:rPr>
              <a:t>数量越来越多，如何构建好自己的标的池</a:t>
            </a:r>
            <a:r>
              <a:rPr sz="2000" b="1" dirty="0">
                <a:solidFill>
                  <a:srgbClr val="E3ECFA"/>
                </a:solidFill>
                <a:latin typeface="黑体-简"/>
                <a:ea typeface="黑体-简"/>
                <a:cs typeface="黑体-简"/>
              </a:rPr>
              <a:t>？</a:t>
            </a: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03 / 25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FC019388-73FF-C6EF-9055-F47261859180}"/>
              </a:ext>
            </a:extLst>
          </p:cNvPr>
          <p:cNvPicPr>
            <a:picLocks noChangeAspect="1"/>
          </p:cNvPicPr>
          <p:nvPr/>
        </p:nvPicPr>
        <p:blipFill>
          <a:blip r:embed="rId2"/>
          <a:stretch>
            <a:fillRect/>
          </a:stretch>
        </p:blipFill>
        <p:spPr>
          <a:xfrm>
            <a:off x="5706695" y="762666"/>
            <a:ext cx="6327318" cy="5653295"/>
          </a:xfrm>
          <a:prstGeom prst="rect">
            <a:avLst/>
          </a:prstGeom>
        </p:spPr>
      </p:pic>
      <p:pic>
        <p:nvPicPr>
          <p:cNvPr id="3" name="图片 2">
            <a:extLst>
              <a:ext uri="{FF2B5EF4-FFF2-40B4-BE49-F238E27FC236}">
                <a16:creationId xmlns:a16="http://schemas.microsoft.com/office/drawing/2014/main" id="{3F6E5327-B715-E3DA-C0FE-0E6DEBC19DAB}"/>
              </a:ext>
            </a:extLst>
          </p:cNvPr>
          <p:cNvPicPr>
            <a:picLocks noChangeAspect="1"/>
          </p:cNvPicPr>
          <p:nvPr/>
        </p:nvPicPr>
        <p:blipFill>
          <a:blip r:embed="rId3"/>
          <a:stretch>
            <a:fillRect/>
          </a:stretch>
        </p:blipFill>
        <p:spPr>
          <a:xfrm>
            <a:off x="80467" y="1267947"/>
            <a:ext cx="5706695" cy="4642735"/>
          </a:xfrm>
          <a:prstGeom prst="rect">
            <a:avLst/>
          </a:prstGeom>
        </p:spPr>
      </p:pic>
    </p:spTree>
    <p:extLst>
      <p:ext uri="{BB962C8B-B14F-4D97-AF65-F5344CB8AC3E}">
        <p14:creationId xmlns:p14="http://schemas.microsoft.com/office/powerpoint/2010/main" val="317526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三个市场口径，三种单位，不能混成一根轴</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上交所《ETF行业发展报告（2026）》｜全球p.6；境内p.14；沪市p.18｜截至2025年末</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04 / 25</a:t>
            </a:r>
          </a:p>
        </p:txBody>
      </p:sp>
      <p:sp>
        <p:nvSpPr>
          <p:cNvPr id="12" name="TextBox 11"/>
          <p:cNvSpPr txBox="1"/>
          <p:nvPr/>
        </p:nvSpPr>
        <p:spPr>
          <a:xfrm>
            <a:off x="713232" y="1737360"/>
            <a:ext cx="2011680" cy="219456"/>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全球ETF</a:t>
            </a:r>
          </a:p>
        </p:txBody>
      </p:sp>
      <p:sp>
        <p:nvSpPr>
          <p:cNvPr id="13" name="TextBox 12"/>
          <p:cNvSpPr txBox="1"/>
          <p:nvPr/>
        </p:nvSpPr>
        <p:spPr>
          <a:xfrm>
            <a:off x="713232" y="2176272"/>
            <a:ext cx="3063240" cy="786384"/>
          </a:xfrm>
          <a:prstGeom prst="rect">
            <a:avLst/>
          </a:prstGeom>
          <a:noFill/>
          <a:effectLst/>
        </p:spPr>
        <p:txBody>
          <a:bodyPr wrap="none" lIns="0" tIns="0" rIns="0" bIns="0">
            <a:spAutoFit/>
          </a:bodyPr>
          <a:lstStyle/>
          <a:p>
            <a:pPr algn="l"/>
            <a:r>
              <a:rPr sz="5400" b="1">
                <a:solidFill>
                  <a:srgbClr val="2E6FD6"/>
                </a:solidFill>
                <a:latin typeface="黑体-简"/>
                <a:ea typeface="黑体-简"/>
                <a:cs typeface="黑体-简"/>
              </a:rPr>
              <a:t>13,865</a:t>
            </a:r>
            <a:r>
              <a:rPr sz="1600" b="1">
                <a:solidFill>
                  <a:srgbClr val="4F637B"/>
                </a:solidFill>
                <a:latin typeface="黑体-简"/>
                <a:ea typeface="黑体-简"/>
                <a:cs typeface="黑体-简"/>
              </a:rPr>
              <a:t> 只</a:t>
            </a:r>
          </a:p>
        </p:txBody>
      </p:sp>
      <p:sp>
        <p:nvSpPr>
          <p:cNvPr id="14" name="TextBox 13"/>
          <p:cNvSpPr txBox="1"/>
          <p:nvPr/>
        </p:nvSpPr>
        <p:spPr>
          <a:xfrm>
            <a:off x="713232" y="3154680"/>
            <a:ext cx="3154680" cy="786384"/>
          </a:xfrm>
          <a:prstGeom prst="rect">
            <a:avLst/>
          </a:prstGeom>
          <a:noFill/>
          <a:effectLst/>
        </p:spPr>
        <p:txBody>
          <a:bodyPr wrap="none" lIns="0" tIns="0" rIns="0" bIns="0">
            <a:spAutoFit/>
          </a:bodyPr>
          <a:lstStyle/>
          <a:p>
            <a:pPr algn="l"/>
            <a:r>
              <a:rPr sz="5400" b="1">
                <a:solidFill>
                  <a:srgbClr val="2E6FD6"/>
                </a:solidFill>
                <a:latin typeface="黑体-简"/>
                <a:ea typeface="黑体-简"/>
                <a:cs typeface="黑体-简"/>
              </a:rPr>
              <a:t>19.7</a:t>
            </a:r>
            <a:r>
              <a:rPr sz="1600" b="1">
                <a:solidFill>
                  <a:srgbClr val="4F637B"/>
                </a:solidFill>
                <a:latin typeface="黑体-简"/>
                <a:ea typeface="黑体-简"/>
                <a:cs typeface="黑体-简"/>
              </a:rPr>
              <a:t> 万亿美元</a:t>
            </a:r>
          </a:p>
        </p:txBody>
      </p:sp>
      <p:sp>
        <p:nvSpPr>
          <p:cNvPr id="15" name="TextBox 14"/>
          <p:cNvSpPr txBox="1"/>
          <p:nvPr/>
        </p:nvSpPr>
        <p:spPr>
          <a:xfrm>
            <a:off x="713232"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dirty="0">
                <a:solidFill>
                  <a:srgbClr val="4F637B"/>
                </a:solidFill>
                <a:latin typeface="黑体-简"/>
                <a:ea typeface="黑体-简"/>
                <a:cs typeface="黑体-简"/>
              </a:rPr>
              <a:t>PDF p.6</a:t>
            </a:r>
          </a:p>
        </p:txBody>
      </p:sp>
      <p:cxnSp>
        <p:nvCxnSpPr>
          <p:cNvPr id="16" name="Connector 15"/>
          <p:cNvCxnSpPr/>
          <p:nvPr/>
        </p:nvCxnSpPr>
        <p:spPr>
          <a:xfrm>
            <a:off x="4133088" y="1810512"/>
            <a:ext cx="0" cy="363931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4443984" y="1737360"/>
            <a:ext cx="2011680" cy="219456"/>
          </a:xfrm>
          <a:prstGeom prst="rect">
            <a:avLst/>
          </a:prstGeom>
          <a:noFill/>
          <a:effectLst/>
        </p:spPr>
        <p:txBody>
          <a:bodyPr wrap="square" lIns="0" tIns="0" rIns="0" bIns="0" anchor="t">
            <a:spAutoFit/>
          </a:bodyPr>
          <a:lstStyle/>
          <a:p>
            <a:pPr algn="l">
              <a:defRPr sz="1100" b="1">
                <a:solidFill>
                  <a:srgbClr val="0F2F5C"/>
                </a:solidFill>
                <a:latin typeface="黑体-简"/>
                <a:ea typeface="黑体-简"/>
                <a:cs typeface="黑体-简"/>
              </a:defRPr>
            </a:pPr>
            <a:r>
              <a:rPr sz="1100" b="1">
                <a:solidFill>
                  <a:srgbClr val="0F2F5C"/>
                </a:solidFill>
                <a:latin typeface="黑体-简"/>
                <a:ea typeface="黑体-简"/>
                <a:cs typeface="黑体-简"/>
              </a:rPr>
              <a:t>境内ETF</a:t>
            </a:r>
          </a:p>
        </p:txBody>
      </p:sp>
      <p:sp>
        <p:nvSpPr>
          <p:cNvPr id="18" name="TextBox 17"/>
          <p:cNvSpPr txBox="1"/>
          <p:nvPr/>
        </p:nvSpPr>
        <p:spPr>
          <a:xfrm>
            <a:off x="4443984" y="2176272"/>
            <a:ext cx="3063240" cy="786384"/>
          </a:xfrm>
          <a:prstGeom prst="rect">
            <a:avLst/>
          </a:prstGeom>
          <a:noFill/>
          <a:effectLst/>
        </p:spPr>
        <p:txBody>
          <a:bodyPr wrap="none" lIns="0" tIns="0" rIns="0" bIns="0">
            <a:spAutoFit/>
          </a:bodyPr>
          <a:lstStyle/>
          <a:p>
            <a:pPr algn="l"/>
            <a:r>
              <a:rPr sz="5400" b="1">
                <a:solidFill>
                  <a:srgbClr val="0F2F5C"/>
                </a:solidFill>
                <a:latin typeface="黑体-简"/>
                <a:ea typeface="黑体-简"/>
                <a:cs typeface="黑体-简"/>
              </a:rPr>
              <a:t>1,381</a:t>
            </a:r>
            <a:r>
              <a:rPr sz="1600" b="1">
                <a:solidFill>
                  <a:srgbClr val="4F637B"/>
                </a:solidFill>
                <a:latin typeface="黑体-简"/>
                <a:ea typeface="黑体-简"/>
                <a:cs typeface="黑体-简"/>
              </a:rPr>
              <a:t> 只</a:t>
            </a:r>
          </a:p>
        </p:txBody>
      </p:sp>
      <p:sp>
        <p:nvSpPr>
          <p:cNvPr id="19" name="TextBox 18"/>
          <p:cNvSpPr txBox="1"/>
          <p:nvPr/>
        </p:nvSpPr>
        <p:spPr>
          <a:xfrm>
            <a:off x="4443984" y="3154680"/>
            <a:ext cx="3154680" cy="786384"/>
          </a:xfrm>
          <a:prstGeom prst="rect">
            <a:avLst/>
          </a:prstGeom>
          <a:noFill/>
          <a:effectLst/>
        </p:spPr>
        <p:txBody>
          <a:bodyPr wrap="none" lIns="0" tIns="0" rIns="0" bIns="0">
            <a:spAutoFit/>
          </a:bodyPr>
          <a:lstStyle/>
          <a:p>
            <a:pPr algn="l"/>
            <a:r>
              <a:rPr sz="5400" b="1">
                <a:solidFill>
                  <a:srgbClr val="0F2F5C"/>
                </a:solidFill>
                <a:latin typeface="黑体-简"/>
                <a:ea typeface="黑体-简"/>
                <a:cs typeface="黑体-简"/>
              </a:rPr>
              <a:t>6.02</a:t>
            </a:r>
            <a:r>
              <a:rPr sz="1600" b="1">
                <a:solidFill>
                  <a:srgbClr val="4F637B"/>
                </a:solidFill>
                <a:latin typeface="黑体-简"/>
                <a:ea typeface="黑体-简"/>
                <a:cs typeface="黑体-简"/>
              </a:rPr>
              <a:t> 万亿元人民币</a:t>
            </a:r>
          </a:p>
        </p:txBody>
      </p:sp>
      <p:sp>
        <p:nvSpPr>
          <p:cNvPr id="20" name="TextBox 19"/>
          <p:cNvSpPr txBox="1"/>
          <p:nvPr/>
        </p:nvSpPr>
        <p:spPr>
          <a:xfrm>
            <a:off x="4443984"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a:solidFill>
                  <a:srgbClr val="4F637B"/>
                </a:solidFill>
                <a:latin typeface="黑体-简"/>
                <a:ea typeface="黑体-简"/>
                <a:cs typeface="黑体-简"/>
              </a:rPr>
              <a:t>PDF p.14</a:t>
            </a:r>
          </a:p>
        </p:txBody>
      </p:sp>
      <p:cxnSp>
        <p:nvCxnSpPr>
          <p:cNvPr id="21" name="Connector 20"/>
          <p:cNvCxnSpPr/>
          <p:nvPr/>
        </p:nvCxnSpPr>
        <p:spPr>
          <a:xfrm>
            <a:off x="7863840" y="1810512"/>
            <a:ext cx="0" cy="363931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2" name="TextBox 21"/>
          <p:cNvSpPr txBox="1"/>
          <p:nvPr/>
        </p:nvSpPr>
        <p:spPr>
          <a:xfrm>
            <a:off x="8174736" y="1737360"/>
            <a:ext cx="2011680" cy="219456"/>
          </a:xfrm>
          <a:prstGeom prst="rect">
            <a:avLst/>
          </a:prstGeom>
          <a:noFill/>
          <a:effectLst/>
        </p:spPr>
        <p:txBody>
          <a:bodyPr wrap="square" lIns="0" tIns="0" rIns="0" bIns="0" anchor="t">
            <a:spAutoFit/>
          </a:bodyPr>
          <a:lstStyle/>
          <a:p>
            <a:pPr algn="l">
              <a:defRPr sz="1100" b="1">
                <a:solidFill>
                  <a:srgbClr val="D9A441"/>
                </a:solidFill>
                <a:latin typeface="黑体-简"/>
                <a:ea typeface="黑体-简"/>
                <a:cs typeface="黑体-简"/>
              </a:defRPr>
            </a:pPr>
            <a:r>
              <a:rPr sz="1100" b="1">
                <a:solidFill>
                  <a:srgbClr val="D9A441"/>
                </a:solidFill>
                <a:latin typeface="黑体-简"/>
                <a:ea typeface="黑体-简"/>
                <a:cs typeface="黑体-简"/>
              </a:rPr>
              <a:t>沪市ETF</a:t>
            </a:r>
          </a:p>
        </p:txBody>
      </p:sp>
      <p:sp>
        <p:nvSpPr>
          <p:cNvPr id="23" name="TextBox 22"/>
          <p:cNvSpPr txBox="1"/>
          <p:nvPr/>
        </p:nvSpPr>
        <p:spPr>
          <a:xfrm>
            <a:off x="8174736" y="2176272"/>
            <a:ext cx="3063240" cy="786384"/>
          </a:xfrm>
          <a:prstGeom prst="rect">
            <a:avLst/>
          </a:prstGeom>
          <a:noFill/>
          <a:effectLst/>
        </p:spPr>
        <p:txBody>
          <a:bodyPr wrap="none" lIns="0" tIns="0" rIns="0" bIns="0">
            <a:spAutoFit/>
          </a:bodyPr>
          <a:lstStyle/>
          <a:p>
            <a:pPr algn="l"/>
            <a:r>
              <a:rPr sz="5400" b="1">
                <a:solidFill>
                  <a:srgbClr val="D9A441"/>
                </a:solidFill>
                <a:latin typeface="黑体-简"/>
                <a:ea typeface="黑体-简"/>
                <a:cs typeface="黑体-简"/>
              </a:rPr>
              <a:t>797</a:t>
            </a:r>
            <a:r>
              <a:rPr sz="1600" b="1">
                <a:solidFill>
                  <a:srgbClr val="4F637B"/>
                </a:solidFill>
                <a:latin typeface="黑体-简"/>
                <a:ea typeface="黑体-简"/>
                <a:cs typeface="黑体-简"/>
              </a:rPr>
              <a:t> 只</a:t>
            </a:r>
          </a:p>
        </p:txBody>
      </p:sp>
      <p:sp>
        <p:nvSpPr>
          <p:cNvPr id="24" name="TextBox 23"/>
          <p:cNvSpPr txBox="1"/>
          <p:nvPr/>
        </p:nvSpPr>
        <p:spPr>
          <a:xfrm>
            <a:off x="8174736" y="3154680"/>
            <a:ext cx="3154680" cy="786384"/>
          </a:xfrm>
          <a:prstGeom prst="rect">
            <a:avLst/>
          </a:prstGeom>
          <a:noFill/>
          <a:effectLst/>
        </p:spPr>
        <p:txBody>
          <a:bodyPr wrap="none" lIns="0" tIns="0" rIns="0" bIns="0">
            <a:spAutoFit/>
          </a:bodyPr>
          <a:lstStyle/>
          <a:p>
            <a:pPr algn="l"/>
            <a:r>
              <a:rPr sz="5400" b="1">
                <a:solidFill>
                  <a:srgbClr val="D9A441"/>
                </a:solidFill>
                <a:latin typeface="黑体-简"/>
                <a:ea typeface="黑体-简"/>
                <a:cs typeface="黑体-简"/>
              </a:rPr>
              <a:t>4.22</a:t>
            </a:r>
            <a:r>
              <a:rPr sz="1600" b="1">
                <a:solidFill>
                  <a:srgbClr val="4F637B"/>
                </a:solidFill>
                <a:latin typeface="黑体-简"/>
                <a:ea typeface="黑体-简"/>
                <a:cs typeface="黑体-简"/>
              </a:rPr>
              <a:t> 万亿元人民币</a:t>
            </a:r>
          </a:p>
        </p:txBody>
      </p:sp>
      <p:sp>
        <p:nvSpPr>
          <p:cNvPr id="25" name="TextBox 24"/>
          <p:cNvSpPr txBox="1"/>
          <p:nvPr/>
        </p:nvSpPr>
        <p:spPr>
          <a:xfrm>
            <a:off x="8174736"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a:solidFill>
                  <a:srgbClr val="4F637B"/>
                </a:solidFill>
                <a:latin typeface="黑体-简"/>
                <a:ea typeface="黑体-简"/>
                <a:cs typeface="黑体-简"/>
              </a:rPr>
              <a:t>PDF p.18</a:t>
            </a:r>
          </a:p>
        </p:txBody>
      </p:sp>
      <p:sp>
        <p:nvSpPr>
          <p:cNvPr id="26" name="Rectangle 25"/>
          <p:cNvSpPr/>
          <p:nvPr/>
        </p:nvSpPr>
        <p:spPr>
          <a:xfrm>
            <a:off x="1353312" y="5230368"/>
            <a:ext cx="9473184"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1499616" y="5340096"/>
            <a:ext cx="9180576" cy="310896"/>
          </a:xfrm>
          <a:prstGeom prst="rect">
            <a:avLst/>
          </a:prstGeom>
          <a:noFill/>
          <a:effectLst/>
        </p:spPr>
        <p:txBody>
          <a:bodyPr wrap="square" lIns="0" tIns="0" rIns="0" bIns="0" anchor="ctr">
            <a:spAutoFit/>
          </a:bodyPr>
          <a:lstStyle/>
          <a:p>
            <a:pPr algn="ctr">
              <a:defRPr sz="1400" b="1">
                <a:solidFill>
                  <a:srgbClr val="D64545"/>
                </a:solidFill>
                <a:latin typeface="黑体-简"/>
                <a:ea typeface="黑体-简"/>
                <a:cs typeface="黑体-简"/>
              </a:defRPr>
            </a:pPr>
            <a:r>
              <a:rPr sz="1400" b="1">
                <a:solidFill>
                  <a:srgbClr val="D64545"/>
                </a:solidFill>
                <a:latin typeface="黑体-简"/>
                <a:ea typeface="黑体-简"/>
                <a:cs typeface="黑体-简"/>
              </a:rPr>
              <a:t>截至2025年末｜全球美元；境内/沪市人民币；沪市是境内子集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三组增长故事：资金流、产品供给、交易活跃</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上交所《ETF行业发展报告（2026）》｜境内净流入/新增p.14–16；沪市成交p.19｜2025全年</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06 / 25</a:t>
            </a:r>
          </a:p>
        </p:txBody>
      </p:sp>
      <p:sp>
        <p:nvSpPr>
          <p:cNvPr id="12" name="TextBox 11"/>
          <p:cNvSpPr txBox="1"/>
          <p:nvPr/>
        </p:nvSpPr>
        <p:spPr>
          <a:xfrm>
            <a:off x="713232" y="1682496"/>
            <a:ext cx="333756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境内净流入（主要类别）</a:t>
            </a:r>
          </a:p>
        </p:txBody>
      </p:sp>
      <p:sp>
        <p:nvSpPr>
          <p:cNvPr id="13" name="TextBox 12"/>
          <p:cNvSpPr txBox="1"/>
          <p:nvPr/>
        </p:nvSpPr>
        <p:spPr>
          <a:xfrm>
            <a:off x="713232" y="2057400"/>
            <a:ext cx="3246120" cy="438912"/>
          </a:xfrm>
          <a:prstGeom prst="rect">
            <a:avLst/>
          </a:prstGeom>
          <a:noFill/>
          <a:effectLst/>
        </p:spPr>
        <p:txBody>
          <a:bodyPr wrap="square" lIns="0" tIns="0" rIns="0" bIns="0" anchor="t">
            <a:spAutoFit/>
          </a:bodyPr>
          <a:lstStyle/>
          <a:p>
            <a:pPr algn="l">
              <a:defRPr sz="2900" b="1">
                <a:solidFill>
                  <a:srgbClr val="2E6FD6"/>
                </a:solidFill>
                <a:latin typeface="黑体-简"/>
                <a:ea typeface="黑体-简"/>
                <a:cs typeface="黑体-简"/>
              </a:defRPr>
            </a:pPr>
            <a:r>
              <a:rPr sz="2900" b="1">
                <a:solidFill>
                  <a:srgbClr val="2E6FD6"/>
                </a:solidFill>
                <a:latin typeface="黑体-简"/>
                <a:ea typeface="黑体-简"/>
                <a:cs typeface="黑体-简"/>
              </a:rPr>
              <a:t>&gt; 1.16 万亿元</a:t>
            </a:r>
          </a:p>
        </p:txBody>
      </p:sp>
      <p:sp>
        <p:nvSpPr>
          <p:cNvPr id="14" name="TextBox 13"/>
          <p:cNvSpPr txBox="1"/>
          <p:nvPr/>
        </p:nvSpPr>
        <p:spPr>
          <a:xfrm>
            <a:off x="713232" y="2542032"/>
            <a:ext cx="3337560" cy="228600"/>
          </a:xfrm>
          <a:prstGeom prst="rect">
            <a:avLst/>
          </a:prstGeom>
          <a:noFill/>
          <a:effectLst/>
        </p:spPr>
        <p:txBody>
          <a:bodyPr wrap="square" lIns="0" tIns="0" rIns="0" bIns="0" anchor="t">
            <a:spAutoFit/>
          </a:bodyPr>
          <a:lstStyle/>
          <a:p>
            <a:pPr algn="l">
              <a:defRPr sz="1080" b="0">
                <a:solidFill>
                  <a:srgbClr val="4F637B"/>
                </a:solidFill>
                <a:latin typeface="黑体-简"/>
                <a:ea typeface="黑体-简"/>
                <a:cs typeface="黑体-简"/>
              </a:defRPr>
            </a:pPr>
            <a:r>
              <a:rPr sz="1080" b="0">
                <a:solidFill>
                  <a:srgbClr val="4F637B"/>
                </a:solidFill>
                <a:latin typeface="黑体-简"/>
                <a:ea typeface="黑体-简"/>
                <a:cs typeface="黑体-简"/>
              </a:rPr>
              <a:t>下方为主要类别｜亿元人民币｜2025全年</a:t>
            </a:r>
          </a:p>
        </p:txBody>
      </p:sp>
      <p:sp>
        <p:nvSpPr>
          <p:cNvPr id="15" name="TextBox 14"/>
          <p:cNvSpPr txBox="1"/>
          <p:nvPr/>
        </p:nvSpPr>
        <p:spPr>
          <a:xfrm>
            <a:off x="713232" y="2907792"/>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债券</a:t>
            </a:r>
          </a:p>
        </p:txBody>
      </p:sp>
      <p:cxnSp>
        <p:nvCxnSpPr>
          <p:cNvPr id="16" name="Connector 15"/>
          <p:cNvCxnSpPr/>
          <p:nvPr/>
        </p:nvCxnSpPr>
        <p:spPr>
          <a:xfrm>
            <a:off x="1700784" y="3026664"/>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Rectangle 16"/>
          <p:cNvSpPr/>
          <p:nvPr/>
        </p:nvSpPr>
        <p:spPr>
          <a:xfrm>
            <a:off x="1700784" y="2926080"/>
            <a:ext cx="1965960" cy="20116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8" name="TextBox 17"/>
          <p:cNvSpPr txBox="1"/>
          <p:nvPr/>
        </p:nvSpPr>
        <p:spPr>
          <a:xfrm>
            <a:off x="3721607" y="2907792"/>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5,527</a:t>
            </a:r>
          </a:p>
        </p:txBody>
      </p:sp>
      <p:sp>
        <p:nvSpPr>
          <p:cNvPr id="19" name="TextBox 18"/>
          <p:cNvSpPr txBox="1"/>
          <p:nvPr/>
        </p:nvSpPr>
        <p:spPr>
          <a:xfrm>
            <a:off x="713232" y="3383280"/>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跨境</a:t>
            </a:r>
          </a:p>
        </p:txBody>
      </p:sp>
      <p:cxnSp>
        <p:nvCxnSpPr>
          <p:cNvPr id="20" name="Connector 19"/>
          <p:cNvCxnSpPr/>
          <p:nvPr/>
        </p:nvCxnSpPr>
        <p:spPr>
          <a:xfrm>
            <a:off x="1700784" y="3502152"/>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1" name="Rectangle 20"/>
          <p:cNvSpPr/>
          <p:nvPr/>
        </p:nvSpPr>
        <p:spPr>
          <a:xfrm>
            <a:off x="1700784" y="3401568"/>
            <a:ext cx="1418536" cy="201168"/>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3174184" y="3383280"/>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3,988</a:t>
            </a:r>
          </a:p>
        </p:txBody>
      </p:sp>
      <p:sp>
        <p:nvSpPr>
          <p:cNvPr id="23" name="TextBox 22"/>
          <p:cNvSpPr txBox="1"/>
          <p:nvPr/>
        </p:nvSpPr>
        <p:spPr>
          <a:xfrm>
            <a:off x="713232" y="3858768"/>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黄金</a:t>
            </a:r>
          </a:p>
        </p:txBody>
      </p:sp>
      <p:cxnSp>
        <p:nvCxnSpPr>
          <p:cNvPr id="24" name="Connector 23"/>
          <p:cNvCxnSpPr/>
          <p:nvPr/>
        </p:nvCxnSpPr>
        <p:spPr>
          <a:xfrm>
            <a:off x="1700784" y="3977640"/>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5" name="Rectangle 24"/>
          <p:cNvSpPr/>
          <p:nvPr/>
        </p:nvSpPr>
        <p:spPr>
          <a:xfrm>
            <a:off x="1700784" y="3877056"/>
            <a:ext cx="400875" cy="201168"/>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6" name="TextBox 25"/>
          <p:cNvSpPr txBox="1"/>
          <p:nvPr/>
        </p:nvSpPr>
        <p:spPr>
          <a:xfrm>
            <a:off x="2156523" y="3858768"/>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1,127</a:t>
            </a:r>
          </a:p>
        </p:txBody>
      </p:sp>
      <p:sp>
        <p:nvSpPr>
          <p:cNvPr id="27" name="TextBox 26"/>
          <p:cNvSpPr txBox="1"/>
          <p:nvPr/>
        </p:nvSpPr>
        <p:spPr>
          <a:xfrm>
            <a:off x="713232" y="4334256"/>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股票</a:t>
            </a:r>
          </a:p>
        </p:txBody>
      </p:sp>
      <p:cxnSp>
        <p:nvCxnSpPr>
          <p:cNvPr id="28" name="Connector 27"/>
          <p:cNvCxnSpPr/>
          <p:nvPr/>
        </p:nvCxnSpPr>
        <p:spPr>
          <a:xfrm>
            <a:off x="1700784" y="4453128"/>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9" name="Rectangle 28"/>
          <p:cNvSpPr/>
          <p:nvPr/>
        </p:nvSpPr>
        <p:spPr>
          <a:xfrm>
            <a:off x="1700784" y="4352544"/>
            <a:ext cx="335781" cy="20116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0" name="TextBox 29"/>
          <p:cNvSpPr txBox="1"/>
          <p:nvPr/>
        </p:nvSpPr>
        <p:spPr>
          <a:xfrm>
            <a:off x="2091429" y="4334256"/>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944</a:t>
            </a:r>
          </a:p>
        </p:txBody>
      </p:sp>
      <p:sp>
        <p:nvSpPr>
          <p:cNvPr id="31" name="TextBox 30"/>
          <p:cNvSpPr txBox="1"/>
          <p:nvPr/>
        </p:nvSpPr>
        <p:spPr>
          <a:xfrm>
            <a:off x="713232" y="4910328"/>
            <a:ext cx="3200400" cy="438912"/>
          </a:xfrm>
          <a:prstGeom prst="rect">
            <a:avLst/>
          </a:prstGeom>
          <a:noFill/>
          <a:effectLst/>
        </p:spPr>
        <p:txBody>
          <a:bodyPr wrap="square" lIns="0" tIns="0" rIns="0" bIns="0" anchor="t">
            <a:spAutoFit/>
          </a:bodyPr>
          <a:lstStyle/>
          <a:p>
            <a:pPr algn="l">
              <a:defRPr sz="1019" b="0">
                <a:solidFill>
                  <a:srgbClr val="4F637B"/>
                </a:solidFill>
                <a:latin typeface="黑体-简"/>
                <a:ea typeface="黑体-简"/>
                <a:cs typeface="黑体-简"/>
              </a:defRPr>
            </a:pPr>
            <a:r>
              <a:rPr sz="1019" b="0">
                <a:solidFill>
                  <a:srgbClr val="4F637B"/>
                </a:solidFill>
                <a:latin typeface="黑体-简"/>
                <a:ea typeface="黑体-简"/>
                <a:cs typeface="黑体-简"/>
              </a:rPr>
              <a:t>主要类别受四舍五入与统计口径影响；</a:t>
            </a:r>
            <a:br/>
            <a:r>
              <a:rPr sz="1019" b="0">
                <a:solidFill>
                  <a:srgbClr val="4F637B"/>
                </a:solidFill>
                <a:latin typeface="黑体-简"/>
                <a:ea typeface="黑体-简"/>
                <a:cs typeface="黑体-简"/>
              </a:rPr>
              <a:t>合计不必精确等于总额。</a:t>
            </a:r>
          </a:p>
        </p:txBody>
      </p:sp>
      <p:cxnSp>
        <p:nvCxnSpPr>
          <p:cNvPr id="32" name="Connector 31"/>
          <p:cNvCxnSpPr/>
          <p:nvPr/>
        </p:nvCxnSpPr>
        <p:spPr>
          <a:xfrm>
            <a:off x="4224528" y="1737360"/>
            <a:ext cx="0" cy="359359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3" name="TextBox 32"/>
          <p:cNvSpPr txBox="1"/>
          <p:nvPr/>
        </p:nvSpPr>
        <p:spPr>
          <a:xfrm>
            <a:off x="4590288" y="1682496"/>
            <a:ext cx="256032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境内新品供给</a:t>
            </a:r>
          </a:p>
        </p:txBody>
      </p:sp>
      <p:sp>
        <p:nvSpPr>
          <p:cNvPr id="34" name="TextBox 33"/>
          <p:cNvSpPr txBox="1"/>
          <p:nvPr/>
        </p:nvSpPr>
        <p:spPr>
          <a:xfrm>
            <a:off x="4590288" y="2212848"/>
            <a:ext cx="2651760" cy="786384"/>
          </a:xfrm>
          <a:prstGeom prst="rect">
            <a:avLst/>
          </a:prstGeom>
          <a:noFill/>
          <a:effectLst/>
        </p:spPr>
        <p:txBody>
          <a:bodyPr wrap="none" lIns="0" tIns="0" rIns="0" bIns="0">
            <a:spAutoFit/>
          </a:bodyPr>
          <a:lstStyle/>
          <a:p>
            <a:pPr algn="l"/>
            <a:r>
              <a:rPr sz="5800" b="1">
                <a:solidFill>
                  <a:srgbClr val="2E6FD6"/>
                </a:solidFill>
                <a:latin typeface="黑体-简"/>
                <a:ea typeface="黑体-简"/>
                <a:cs typeface="黑体-简"/>
              </a:rPr>
              <a:t>355</a:t>
            </a:r>
            <a:r>
              <a:rPr sz="1700" b="1">
                <a:solidFill>
                  <a:srgbClr val="4F637B"/>
                </a:solidFill>
                <a:latin typeface="黑体-简"/>
                <a:ea typeface="黑体-简"/>
                <a:cs typeface="黑体-简"/>
              </a:rPr>
              <a:t> 只</a:t>
            </a:r>
          </a:p>
        </p:txBody>
      </p:sp>
      <p:sp>
        <p:nvSpPr>
          <p:cNvPr id="35" name="TextBox 34"/>
          <p:cNvSpPr txBox="1"/>
          <p:nvPr/>
        </p:nvSpPr>
        <p:spPr>
          <a:xfrm>
            <a:off x="4590288" y="3035808"/>
            <a:ext cx="278892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a:solidFill>
                  <a:srgbClr val="4F637B"/>
                </a:solidFill>
                <a:latin typeface="黑体-简"/>
                <a:ea typeface="黑体-简"/>
                <a:cs typeface="黑体-简"/>
              </a:rPr>
              <a:t>新增ETF｜PDF p.15正文 / p.16表4</a:t>
            </a:r>
          </a:p>
        </p:txBody>
      </p:sp>
      <p:sp>
        <p:nvSpPr>
          <p:cNvPr id="36" name="TextBox 35"/>
          <p:cNvSpPr txBox="1"/>
          <p:nvPr/>
        </p:nvSpPr>
        <p:spPr>
          <a:xfrm>
            <a:off x="4590288" y="3675887"/>
            <a:ext cx="2971800" cy="786384"/>
          </a:xfrm>
          <a:prstGeom prst="rect">
            <a:avLst/>
          </a:prstGeom>
          <a:noFill/>
          <a:effectLst/>
        </p:spPr>
        <p:txBody>
          <a:bodyPr wrap="none" lIns="0" tIns="0" rIns="0" bIns="0">
            <a:spAutoFit/>
          </a:bodyPr>
          <a:lstStyle/>
          <a:p>
            <a:pPr algn="l"/>
            <a:r>
              <a:rPr sz="4800" b="1">
                <a:solidFill>
                  <a:srgbClr val="D9A441"/>
                </a:solidFill>
                <a:latin typeface="黑体-简"/>
                <a:ea typeface="黑体-简"/>
                <a:cs typeface="黑体-简"/>
              </a:rPr>
              <a:t>2,730</a:t>
            </a:r>
            <a:r>
              <a:rPr sz="1250" b="1">
                <a:solidFill>
                  <a:srgbClr val="4F637B"/>
                </a:solidFill>
                <a:latin typeface="黑体-简"/>
                <a:ea typeface="黑体-简"/>
                <a:cs typeface="黑体-简"/>
              </a:rPr>
              <a:t> 亿元人民币</a:t>
            </a:r>
          </a:p>
        </p:txBody>
      </p:sp>
      <p:sp>
        <p:nvSpPr>
          <p:cNvPr id="37" name="TextBox 36"/>
          <p:cNvSpPr txBox="1"/>
          <p:nvPr/>
        </p:nvSpPr>
        <p:spPr>
          <a:xfrm>
            <a:off x="4590288" y="4498848"/>
            <a:ext cx="278892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a:solidFill>
                  <a:srgbClr val="4F637B"/>
                </a:solidFill>
                <a:latin typeface="黑体-简"/>
                <a:ea typeface="黑体-简"/>
                <a:cs typeface="黑体-简"/>
              </a:rPr>
              <a:t>发行规模｜PDF p.15正文 / p.16表4</a:t>
            </a:r>
          </a:p>
        </p:txBody>
      </p:sp>
      <p:cxnSp>
        <p:nvCxnSpPr>
          <p:cNvPr id="38" name="Connector 37"/>
          <p:cNvCxnSpPr/>
          <p:nvPr/>
        </p:nvCxnSpPr>
        <p:spPr>
          <a:xfrm>
            <a:off x="7708392" y="1737360"/>
            <a:ext cx="0" cy="359359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9" name="TextBox 38"/>
          <p:cNvSpPr txBox="1"/>
          <p:nvPr/>
        </p:nvSpPr>
        <p:spPr>
          <a:xfrm>
            <a:off x="8074152" y="1682496"/>
            <a:ext cx="278892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沪市交易活跃</a:t>
            </a:r>
          </a:p>
        </p:txBody>
      </p:sp>
      <p:sp>
        <p:nvSpPr>
          <p:cNvPr id="40" name="TextBox 39"/>
          <p:cNvSpPr txBox="1"/>
          <p:nvPr/>
        </p:nvSpPr>
        <p:spPr>
          <a:xfrm>
            <a:off x="8074152" y="2212848"/>
            <a:ext cx="3063240" cy="786384"/>
          </a:xfrm>
          <a:prstGeom prst="rect">
            <a:avLst/>
          </a:prstGeom>
          <a:noFill/>
          <a:effectLst/>
        </p:spPr>
        <p:txBody>
          <a:bodyPr wrap="none" lIns="0" tIns="0" rIns="0" bIns="0">
            <a:spAutoFit/>
          </a:bodyPr>
          <a:lstStyle/>
          <a:p>
            <a:pPr algn="l"/>
            <a:r>
              <a:rPr sz="5800" b="1">
                <a:solidFill>
                  <a:srgbClr val="0F2F5C"/>
                </a:solidFill>
                <a:latin typeface="黑体-简"/>
                <a:ea typeface="黑体-简"/>
                <a:cs typeface="黑体-简"/>
              </a:rPr>
              <a:t>61</a:t>
            </a:r>
            <a:r>
              <a:rPr sz="1400" b="1">
                <a:solidFill>
                  <a:srgbClr val="4F637B"/>
                </a:solidFill>
                <a:latin typeface="黑体-简"/>
                <a:ea typeface="黑体-简"/>
                <a:cs typeface="黑体-简"/>
              </a:rPr>
              <a:t> 万亿元人民币</a:t>
            </a:r>
          </a:p>
        </p:txBody>
      </p:sp>
      <p:sp>
        <p:nvSpPr>
          <p:cNvPr id="41" name="TextBox 40"/>
          <p:cNvSpPr txBox="1"/>
          <p:nvPr/>
        </p:nvSpPr>
        <p:spPr>
          <a:xfrm>
            <a:off x="8074152" y="3035808"/>
            <a:ext cx="297180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dirty="0" err="1">
                <a:solidFill>
                  <a:srgbClr val="4F637B"/>
                </a:solidFill>
                <a:latin typeface="黑体-简"/>
                <a:ea typeface="黑体-简"/>
                <a:cs typeface="黑体-简"/>
              </a:rPr>
              <a:t>总成交额｜PDF</a:t>
            </a:r>
            <a:r>
              <a:rPr sz="1050" b="0" dirty="0">
                <a:solidFill>
                  <a:srgbClr val="4F637B"/>
                </a:solidFill>
                <a:latin typeface="黑体-简"/>
                <a:ea typeface="黑体-简"/>
                <a:cs typeface="黑体-简"/>
              </a:rPr>
              <a:t> p.19</a:t>
            </a:r>
          </a:p>
        </p:txBody>
      </p:sp>
      <p:sp>
        <p:nvSpPr>
          <p:cNvPr id="42" name="TextBox 41"/>
          <p:cNvSpPr txBox="1"/>
          <p:nvPr/>
        </p:nvSpPr>
        <p:spPr>
          <a:xfrm>
            <a:off x="8074152" y="3968496"/>
            <a:ext cx="2971800"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日均成交额 2,999.2 亿元</a:t>
            </a:r>
          </a:p>
        </p:txBody>
      </p:sp>
      <p:sp>
        <p:nvSpPr>
          <p:cNvPr id="43" name="Rectangle 42"/>
          <p:cNvSpPr/>
          <p:nvPr/>
        </p:nvSpPr>
        <p:spPr>
          <a:xfrm>
            <a:off x="8074152" y="4645152"/>
            <a:ext cx="2898648" cy="530352"/>
          </a:xfrm>
          <a:prstGeom prst="rect">
            <a:avLst/>
          </a:prstGeom>
          <a:solidFill>
            <a:srgbClr val="FDEAEA"/>
          </a:solidFill>
          <a:ln w="12700">
            <a:solidFill>
              <a:srgbClr val="D64545"/>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4" name="TextBox 43"/>
          <p:cNvSpPr txBox="1"/>
          <p:nvPr/>
        </p:nvSpPr>
        <p:spPr>
          <a:xfrm>
            <a:off x="8220456" y="4754880"/>
            <a:ext cx="2606040" cy="310896"/>
          </a:xfrm>
          <a:prstGeom prst="rect">
            <a:avLst/>
          </a:prstGeom>
          <a:noFill/>
          <a:effectLst/>
        </p:spPr>
        <p:txBody>
          <a:bodyPr wrap="square" lIns="0" tIns="0" rIns="0" bIns="0" anchor="ctr">
            <a:spAutoFit/>
          </a:bodyPr>
          <a:lstStyle/>
          <a:p>
            <a:pPr algn="ctr">
              <a:defRPr sz="1500" b="1">
                <a:solidFill>
                  <a:srgbClr val="D64545"/>
                </a:solidFill>
                <a:latin typeface="黑体-简"/>
                <a:ea typeface="黑体-简"/>
                <a:cs typeface="黑体-简"/>
              </a:defRPr>
            </a:pPr>
            <a:r>
              <a:rPr sz="1500" b="1">
                <a:solidFill>
                  <a:srgbClr val="D64545"/>
                </a:solidFill>
                <a:latin typeface="黑体-简"/>
                <a:ea typeface="黑体-简"/>
                <a:cs typeface="黑体-简"/>
              </a:rPr>
              <a:t>净流入 ≠ 投资收益</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D53746B-508B-9C9E-9D8A-BAFED6B59698}"/>
              </a:ext>
            </a:extLst>
          </p:cNvPr>
          <p:cNvPicPr>
            <a:picLocks noChangeAspect="1"/>
          </p:cNvPicPr>
          <p:nvPr/>
        </p:nvPicPr>
        <p:blipFill>
          <a:blip r:embed="rId3"/>
          <a:stretch>
            <a:fillRect/>
          </a:stretch>
        </p:blipFill>
        <p:spPr>
          <a:xfrm>
            <a:off x="5787023" y="0"/>
            <a:ext cx="6404977" cy="6858000"/>
          </a:xfrm>
          <a:prstGeom prst="rect">
            <a:avLst/>
          </a:prstGeom>
        </p:spPr>
      </p:pic>
      <p:pic>
        <p:nvPicPr>
          <p:cNvPr id="7" name="图片 6">
            <a:extLst>
              <a:ext uri="{FF2B5EF4-FFF2-40B4-BE49-F238E27FC236}">
                <a16:creationId xmlns:a16="http://schemas.microsoft.com/office/drawing/2014/main" id="{F313DF19-3049-5B45-96DE-04859369A8E5}"/>
              </a:ext>
            </a:extLst>
          </p:cNvPr>
          <p:cNvPicPr>
            <a:picLocks noChangeAspect="1"/>
          </p:cNvPicPr>
          <p:nvPr/>
        </p:nvPicPr>
        <p:blipFill>
          <a:blip r:embed="rId4"/>
          <a:stretch>
            <a:fillRect/>
          </a:stretch>
        </p:blipFill>
        <p:spPr>
          <a:xfrm>
            <a:off x="1623975" y="1073697"/>
            <a:ext cx="2128723" cy="2415834"/>
          </a:xfrm>
          <a:prstGeom prst="rect">
            <a:avLst/>
          </a:prstGeom>
        </p:spPr>
      </p:pic>
      <p:pic>
        <p:nvPicPr>
          <p:cNvPr id="9" name="图片 8">
            <a:extLst>
              <a:ext uri="{FF2B5EF4-FFF2-40B4-BE49-F238E27FC236}">
                <a16:creationId xmlns:a16="http://schemas.microsoft.com/office/drawing/2014/main" id="{BE798086-52EA-7AC2-4D75-FAA4AA2E1EB5}"/>
              </a:ext>
            </a:extLst>
          </p:cNvPr>
          <p:cNvPicPr>
            <a:picLocks noChangeAspect="1"/>
          </p:cNvPicPr>
          <p:nvPr/>
        </p:nvPicPr>
        <p:blipFill>
          <a:blip r:embed="rId5"/>
          <a:stretch>
            <a:fillRect/>
          </a:stretch>
        </p:blipFill>
        <p:spPr>
          <a:xfrm>
            <a:off x="182880" y="3661308"/>
            <a:ext cx="5469187" cy="3070421"/>
          </a:xfrm>
          <a:prstGeom prst="rect">
            <a:avLst/>
          </a:prstGeom>
        </p:spPr>
      </p:pic>
      <p:sp>
        <p:nvSpPr>
          <p:cNvPr id="3" name="TextBox 2">
            <a:extLst>
              <a:ext uri="{FF2B5EF4-FFF2-40B4-BE49-F238E27FC236}">
                <a16:creationId xmlns:a16="http://schemas.microsoft.com/office/drawing/2014/main" id="{B1A2ECDF-29A2-44D2-4F31-2242767555C1}"/>
              </a:ext>
            </a:extLst>
          </p:cNvPr>
          <p:cNvSpPr txBox="1"/>
          <p:nvPr/>
        </p:nvSpPr>
        <p:spPr>
          <a:xfrm>
            <a:off x="348547" y="274577"/>
            <a:ext cx="10607040" cy="492443"/>
          </a:xfrm>
          <a:prstGeom prst="rect">
            <a:avLst/>
          </a:prstGeom>
          <a:noFill/>
          <a:effectLst/>
        </p:spPr>
        <p:txBody>
          <a:bodyPr wrap="square" lIns="0" tIns="0" rIns="0" bIns="0" anchor="t">
            <a:spAutoFit/>
          </a:bodyPr>
          <a:lstStyle/>
          <a:p>
            <a:pPr marL="457200" indent="-457200" algn="l">
              <a:buFont typeface="Arial" panose="020B0604020202020204" pitchFamily="34" charset="0"/>
              <a:buChar cha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先从债券</a:t>
            </a:r>
            <a:r>
              <a:rPr lang="en-US" altLang="zh-CN" sz="3200" b="1" dirty="0">
                <a:solidFill>
                  <a:srgbClr val="142033"/>
                </a:solidFill>
                <a:latin typeface="黑体-简"/>
                <a:ea typeface="黑体-简"/>
                <a:cs typeface="黑体-简"/>
              </a:rPr>
              <a:t>ETF</a:t>
            </a:r>
            <a:r>
              <a:rPr lang="zh-CN" altLang="en-US" sz="3200" b="1" dirty="0">
                <a:solidFill>
                  <a:srgbClr val="142033"/>
                </a:solidFill>
                <a:latin typeface="黑体-简"/>
                <a:ea typeface="黑体-简"/>
                <a:cs typeface="黑体-简"/>
              </a:rPr>
              <a:t>开始研究</a:t>
            </a:r>
            <a:endParaRPr sz="3200" b="1" dirty="0">
              <a:solidFill>
                <a:srgbClr val="142033"/>
              </a:solidFill>
              <a:latin typeface="黑体-简"/>
              <a:ea typeface="黑体-简"/>
              <a:cs typeface="黑体-简"/>
            </a:endParaRPr>
          </a:p>
        </p:txBody>
      </p:sp>
    </p:spTree>
    <p:extLst>
      <p:ext uri="{BB962C8B-B14F-4D97-AF65-F5344CB8AC3E}">
        <p14:creationId xmlns:p14="http://schemas.microsoft.com/office/powerpoint/2010/main" val="2375201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资产结构：同口径内部比较，跨口径只做并列</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上交所《ETF行业发展报告（2026）》｜全球p.7；境内p.2、14；沪市p.18｜同口径内部比较</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05 / 25</a:t>
            </a:r>
          </a:p>
        </p:txBody>
      </p:sp>
      <p:sp>
        <p:nvSpPr>
          <p:cNvPr id="12" name="TextBox 11"/>
          <p:cNvSpPr txBox="1"/>
          <p:nvPr/>
        </p:nvSpPr>
        <p:spPr>
          <a:xfrm>
            <a:off x="749808" y="1609344"/>
            <a:ext cx="3977639" cy="292608"/>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全球ETF｜各自100%口径</a:t>
            </a:r>
          </a:p>
        </p:txBody>
      </p:sp>
      <p:sp>
        <p:nvSpPr>
          <p:cNvPr id="13" name="Rectangle 12"/>
          <p:cNvSpPr/>
          <p:nvPr/>
        </p:nvSpPr>
        <p:spPr>
          <a:xfrm>
            <a:off x="749808" y="1993392"/>
            <a:ext cx="4919979" cy="38404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5692648" y="1993392"/>
            <a:ext cx="1033139" cy="38404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Rectangle 14"/>
          <p:cNvSpPr/>
          <p:nvPr/>
        </p:nvSpPr>
        <p:spPr>
          <a:xfrm>
            <a:off x="6748647" y="1993392"/>
            <a:ext cx="193429" cy="384048"/>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Rectangle 15"/>
          <p:cNvSpPr/>
          <p:nvPr/>
        </p:nvSpPr>
        <p:spPr>
          <a:xfrm>
            <a:off x="6964936" y="1993392"/>
            <a:ext cx="117091" cy="384048"/>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7" name="Rectangle 16"/>
          <p:cNvSpPr/>
          <p:nvPr/>
        </p:nvSpPr>
        <p:spPr>
          <a:xfrm>
            <a:off x="749808" y="2569464"/>
            <a:ext cx="137160" cy="137160"/>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8" name="TextBox 17"/>
          <p:cNvSpPr txBox="1"/>
          <p:nvPr/>
        </p:nvSpPr>
        <p:spPr>
          <a:xfrm>
            <a:off x="960120"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股票 77.7%</a:t>
            </a:r>
          </a:p>
        </p:txBody>
      </p:sp>
      <p:sp>
        <p:nvSpPr>
          <p:cNvPr id="19" name="Rectangle 18"/>
          <p:cNvSpPr/>
          <p:nvPr/>
        </p:nvSpPr>
        <p:spPr>
          <a:xfrm>
            <a:off x="2322576" y="2569464"/>
            <a:ext cx="137160" cy="137160"/>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0" name="TextBox 19"/>
          <p:cNvSpPr txBox="1"/>
          <p:nvPr/>
        </p:nvSpPr>
        <p:spPr>
          <a:xfrm>
            <a:off x="2532888"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债券 16.6%</a:t>
            </a:r>
          </a:p>
        </p:txBody>
      </p:sp>
      <p:sp>
        <p:nvSpPr>
          <p:cNvPr id="21" name="Rectangle 20"/>
          <p:cNvSpPr/>
          <p:nvPr/>
        </p:nvSpPr>
        <p:spPr>
          <a:xfrm>
            <a:off x="3895344" y="2569464"/>
            <a:ext cx="137160" cy="137160"/>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4105656"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商品 3.4%</a:t>
            </a:r>
          </a:p>
        </p:txBody>
      </p:sp>
      <p:sp>
        <p:nvSpPr>
          <p:cNvPr id="23" name="Rectangle 22"/>
          <p:cNvSpPr/>
          <p:nvPr/>
        </p:nvSpPr>
        <p:spPr>
          <a:xfrm>
            <a:off x="5468112" y="2569464"/>
            <a:ext cx="137160" cy="137160"/>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4" name="TextBox 23"/>
          <p:cNvSpPr txBox="1"/>
          <p:nvPr/>
        </p:nvSpPr>
        <p:spPr>
          <a:xfrm>
            <a:off x="5678424"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其他 2.2%</a:t>
            </a:r>
          </a:p>
        </p:txBody>
      </p:sp>
      <p:sp>
        <p:nvSpPr>
          <p:cNvPr id="25" name="TextBox 24"/>
          <p:cNvSpPr txBox="1"/>
          <p:nvPr/>
        </p:nvSpPr>
        <p:spPr>
          <a:xfrm>
            <a:off x="749808" y="2935224"/>
            <a:ext cx="3977639" cy="292608"/>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境内ETF｜各自100%口径</a:t>
            </a:r>
          </a:p>
        </p:txBody>
      </p:sp>
      <p:sp>
        <p:nvSpPr>
          <p:cNvPr id="26" name="Rectangle 25"/>
          <p:cNvSpPr/>
          <p:nvPr/>
        </p:nvSpPr>
        <p:spPr>
          <a:xfrm>
            <a:off x="749808" y="3319272"/>
            <a:ext cx="4018970" cy="38404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Rectangle 26"/>
          <p:cNvSpPr/>
          <p:nvPr/>
        </p:nvSpPr>
        <p:spPr>
          <a:xfrm>
            <a:off x="4791638" y="3319272"/>
            <a:ext cx="968532" cy="384048"/>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8" name="Rectangle 27"/>
          <p:cNvSpPr/>
          <p:nvPr/>
        </p:nvSpPr>
        <p:spPr>
          <a:xfrm>
            <a:off x="5783031" y="3319272"/>
            <a:ext cx="854141" cy="38404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9" name="Rectangle 28"/>
          <p:cNvSpPr/>
          <p:nvPr/>
        </p:nvSpPr>
        <p:spPr>
          <a:xfrm>
            <a:off x="6660032" y="3319272"/>
            <a:ext cx="421995" cy="384048"/>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0" name="Rectangle 29"/>
          <p:cNvSpPr/>
          <p:nvPr/>
        </p:nvSpPr>
        <p:spPr>
          <a:xfrm>
            <a:off x="749808" y="3895344"/>
            <a:ext cx="137160" cy="137160"/>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960120"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股票 63.6%</a:t>
            </a:r>
          </a:p>
        </p:txBody>
      </p:sp>
      <p:sp>
        <p:nvSpPr>
          <p:cNvPr id="32" name="Rectangle 31"/>
          <p:cNvSpPr/>
          <p:nvPr/>
        </p:nvSpPr>
        <p:spPr>
          <a:xfrm>
            <a:off x="2322576" y="3895344"/>
            <a:ext cx="137160" cy="137160"/>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3" name="TextBox 32"/>
          <p:cNvSpPr txBox="1"/>
          <p:nvPr/>
        </p:nvSpPr>
        <p:spPr>
          <a:xfrm>
            <a:off x="2532888"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跨境 15.6%</a:t>
            </a:r>
          </a:p>
        </p:txBody>
      </p:sp>
      <p:sp>
        <p:nvSpPr>
          <p:cNvPr id="34" name="Rectangle 33"/>
          <p:cNvSpPr/>
          <p:nvPr/>
        </p:nvSpPr>
        <p:spPr>
          <a:xfrm>
            <a:off x="3895344" y="3895344"/>
            <a:ext cx="137160" cy="137160"/>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5" name="TextBox 34"/>
          <p:cNvSpPr txBox="1"/>
          <p:nvPr/>
        </p:nvSpPr>
        <p:spPr>
          <a:xfrm>
            <a:off x="4105656"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债券 13.8%</a:t>
            </a:r>
          </a:p>
        </p:txBody>
      </p:sp>
      <p:sp>
        <p:nvSpPr>
          <p:cNvPr id="36" name="Rectangle 35"/>
          <p:cNvSpPr/>
          <p:nvPr/>
        </p:nvSpPr>
        <p:spPr>
          <a:xfrm>
            <a:off x="5468112" y="3895344"/>
            <a:ext cx="137160" cy="137160"/>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7" name="TextBox 36"/>
          <p:cNvSpPr txBox="1"/>
          <p:nvPr/>
        </p:nvSpPr>
        <p:spPr>
          <a:xfrm>
            <a:off x="5678424"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商品+货币 7.0%</a:t>
            </a:r>
          </a:p>
        </p:txBody>
      </p:sp>
      <p:sp>
        <p:nvSpPr>
          <p:cNvPr id="38" name="TextBox 37"/>
          <p:cNvSpPr txBox="1"/>
          <p:nvPr/>
        </p:nvSpPr>
        <p:spPr>
          <a:xfrm>
            <a:off x="4315968" y="4169663"/>
            <a:ext cx="2788920" cy="256032"/>
          </a:xfrm>
          <a:prstGeom prst="rect">
            <a:avLst/>
          </a:prstGeom>
          <a:noFill/>
          <a:effectLst/>
        </p:spPr>
        <p:txBody>
          <a:bodyPr wrap="square" lIns="0" tIns="0" rIns="0" bIns="0" anchor="t">
            <a:spAutoFit/>
          </a:bodyPr>
          <a:lstStyle/>
          <a:p>
            <a:pPr algn="r">
              <a:defRPr sz="1080" b="0">
                <a:solidFill>
                  <a:srgbClr val="4F637B"/>
                </a:solidFill>
                <a:latin typeface="黑体-简"/>
                <a:ea typeface="黑体-简"/>
                <a:cs typeface="黑体-简"/>
              </a:defRPr>
            </a:pPr>
            <a:r>
              <a:rPr sz="1080" b="0">
                <a:solidFill>
                  <a:srgbClr val="4F637B"/>
                </a:solidFill>
                <a:latin typeface="黑体-简"/>
                <a:ea typeface="黑体-简"/>
                <a:cs typeface="黑体-简"/>
              </a:rPr>
              <a:t>商品+货币 7.0%（据披露金额计算）</a:t>
            </a:r>
          </a:p>
        </p:txBody>
      </p:sp>
      <p:cxnSp>
        <p:nvCxnSpPr>
          <p:cNvPr id="39" name="Connector 38"/>
          <p:cNvCxnSpPr/>
          <p:nvPr/>
        </p:nvCxnSpPr>
        <p:spPr>
          <a:xfrm>
            <a:off x="7452360" y="1755648"/>
            <a:ext cx="0" cy="3712464"/>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0" name="TextBox 39"/>
          <p:cNvSpPr txBox="1"/>
          <p:nvPr/>
        </p:nvSpPr>
        <p:spPr>
          <a:xfrm>
            <a:off x="7818120" y="1737360"/>
            <a:ext cx="2971800" cy="274320"/>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沪市主要类别规模</a:t>
            </a:r>
          </a:p>
        </p:txBody>
      </p:sp>
      <p:sp>
        <p:nvSpPr>
          <p:cNvPr id="41" name="TextBox 40"/>
          <p:cNvSpPr txBox="1"/>
          <p:nvPr/>
        </p:nvSpPr>
        <p:spPr>
          <a:xfrm>
            <a:off x="7818120" y="2057400"/>
            <a:ext cx="2971800" cy="246888"/>
          </a:xfrm>
          <a:prstGeom prst="rect">
            <a:avLst/>
          </a:prstGeom>
          <a:noFill/>
          <a:effectLst/>
        </p:spPr>
        <p:txBody>
          <a:bodyPr wrap="square" lIns="0" tIns="0" rIns="0" bIns="0" anchor="t">
            <a:spAutoFit/>
          </a:bodyPr>
          <a:lstStyle/>
          <a:p>
            <a:pPr algn="l">
              <a:defRPr sz="1150" b="1">
                <a:solidFill>
                  <a:srgbClr val="4F637B"/>
                </a:solidFill>
                <a:latin typeface="黑体-简"/>
                <a:ea typeface="黑体-简"/>
                <a:cs typeface="黑体-简"/>
              </a:defRPr>
            </a:pPr>
            <a:r>
              <a:rPr sz="1150" b="1">
                <a:solidFill>
                  <a:srgbClr val="4F637B"/>
                </a:solidFill>
                <a:latin typeface="黑体-简"/>
                <a:ea typeface="黑体-简"/>
                <a:cs typeface="黑体-简"/>
              </a:rPr>
              <a:t>万亿元人民币｜同币种、轴从0</a:t>
            </a:r>
          </a:p>
        </p:txBody>
      </p:sp>
      <p:sp>
        <p:nvSpPr>
          <p:cNvPr id="42" name="TextBox 41"/>
          <p:cNvSpPr txBox="1"/>
          <p:nvPr/>
        </p:nvSpPr>
        <p:spPr>
          <a:xfrm>
            <a:off x="7818120" y="2560320"/>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股票</a:t>
            </a:r>
          </a:p>
        </p:txBody>
      </p:sp>
      <p:cxnSp>
        <p:nvCxnSpPr>
          <p:cNvPr id="43" name="Connector 42"/>
          <p:cNvCxnSpPr/>
          <p:nvPr/>
        </p:nvCxnSpPr>
        <p:spPr>
          <a:xfrm>
            <a:off x="8805672" y="2697479"/>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4" name="Rectangle 43"/>
          <p:cNvSpPr/>
          <p:nvPr/>
        </p:nvSpPr>
        <p:spPr>
          <a:xfrm>
            <a:off x="8805672" y="2578608"/>
            <a:ext cx="2240280" cy="237744"/>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5" name="TextBox 44"/>
          <p:cNvSpPr txBox="1"/>
          <p:nvPr/>
        </p:nvSpPr>
        <p:spPr>
          <a:xfrm>
            <a:off x="11100816" y="2560320"/>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2.72</a:t>
            </a:r>
          </a:p>
        </p:txBody>
      </p:sp>
      <p:sp>
        <p:nvSpPr>
          <p:cNvPr id="46" name="TextBox 45"/>
          <p:cNvSpPr txBox="1"/>
          <p:nvPr/>
        </p:nvSpPr>
        <p:spPr>
          <a:xfrm>
            <a:off x="7818120" y="3136391"/>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债券</a:t>
            </a:r>
          </a:p>
        </p:txBody>
      </p:sp>
      <p:cxnSp>
        <p:nvCxnSpPr>
          <p:cNvPr id="47" name="Connector 46"/>
          <p:cNvCxnSpPr/>
          <p:nvPr/>
        </p:nvCxnSpPr>
        <p:spPr>
          <a:xfrm>
            <a:off x="8805672" y="3273551"/>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8" name="Rectangle 47"/>
          <p:cNvSpPr/>
          <p:nvPr/>
        </p:nvSpPr>
        <p:spPr>
          <a:xfrm>
            <a:off x="8805672" y="3154679"/>
            <a:ext cx="494179" cy="237744"/>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9" name="TextBox 48"/>
          <p:cNvSpPr txBox="1"/>
          <p:nvPr/>
        </p:nvSpPr>
        <p:spPr>
          <a:xfrm>
            <a:off x="9354715" y="3136391"/>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0.60</a:t>
            </a:r>
          </a:p>
        </p:txBody>
      </p:sp>
      <p:sp>
        <p:nvSpPr>
          <p:cNvPr id="50" name="TextBox 49"/>
          <p:cNvSpPr txBox="1"/>
          <p:nvPr/>
        </p:nvSpPr>
        <p:spPr>
          <a:xfrm>
            <a:off x="7818120" y="3712464"/>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跨境</a:t>
            </a:r>
          </a:p>
        </p:txBody>
      </p:sp>
      <p:cxnSp>
        <p:nvCxnSpPr>
          <p:cNvPr id="51" name="Connector 50"/>
          <p:cNvCxnSpPr/>
          <p:nvPr/>
        </p:nvCxnSpPr>
        <p:spPr>
          <a:xfrm>
            <a:off x="8805672" y="3849624"/>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2" name="Rectangle 51"/>
          <p:cNvSpPr/>
          <p:nvPr/>
        </p:nvSpPr>
        <p:spPr>
          <a:xfrm>
            <a:off x="8805672" y="3730752"/>
            <a:ext cx="469470" cy="237744"/>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3" name="TextBox 52"/>
          <p:cNvSpPr txBox="1"/>
          <p:nvPr/>
        </p:nvSpPr>
        <p:spPr>
          <a:xfrm>
            <a:off x="9330006" y="3712464"/>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0.57</a:t>
            </a:r>
          </a:p>
        </p:txBody>
      </p:sp>
      <p:sp>
        <p:nvSpPr>
          <p:cNvPr id="54" name="TextBox 53"/>
          <p:cNvSpPr txBox="1"/>
          <p:nvPr/>
        </p:nvSpPr>
        <p:spPr>
          <a:xfrm>
            <a:off x="7818120" y="4288536"/>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商品</a:t>
            </a:r>
          </a:p>
        </p:txBody>
      </p:sp>
      <p:cxnSp>
        <p:nvCxnSpPr>
          <p:cNvPr id="55" name="Connector 54"/>
          <p:cNvCxnSpPr/>
          <p:nvPr/>
        </p:nvCxnSpPr>
        <p:spPr>
          <a:xfrm>
            <a:off x="8805672" y="4425696"/>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6" name="Rectangle 55"/>
          <p:cNvSpPr/>
          <p:nvPr/>
        </p:nvSpPr>
        <p:spPr>
          <a:xfrm>
            <a:off x="8805672" y="4306824"/>
            <a:ext cx="131781" cy="237744"/>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7" name="TextBox 56"/>
          <p:cNvSpPr txBox="1"/>
          <p:nvPr/>
        </p:nvSpPr>
        <p:spPr>
          <a:xfrm>
            <a:off x="8992317" y="4288536"/>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0.16</a:t>
            </a:r>
          </a:p>
        </p:txBody>
      </p:sp>
      <p:sp>
        <p:nvSpPr>
          <p:cNvPr id="58" name="TextBox 57"/>
          <p:cNvSpPr txBox="1"/>
          <p:nvPr/>
        </p:nvSpPr>
        <p:spPr>
          <a:xfrm>
            <a:off x="7818120" y="5102352"/>
            <a:ext cx="3474720" cy="274320"/>
          </a:xfrm>
          <a:prstGeom prst="rect">
            <a:avLst/>
          </a:prstGeom>
          <a:noFill/>
          <a:effectLst/>
        </p:spPr>
        <p:txBody>
          <a:bodyPr wrap="none" lIns="0" tIns="0" rIns="0" bIns="0" anchor="t">
            <a:spAutoFit/>
          </a:bodyPr>
          <a:lstStyle/>
          <a:p>
            <a:pPr algn="l">
              <a:defRPr sz="1060" b="0">
                <a:solidFill>
                  <a:srgbClr val="4F637B"/>
                </a:solidFill>
                <a:latin typeface="黑体-简"/>
                <a:ea typeface="黑体-简"/>
                <a:cs typeface="黑体-简"/>
              </a:defRPr>
            </a:pPr>
            <a:r>
              <a:rPr sz="1060" b="0">
                <a:solidFill>
                  <a:srgbClr val="4F637B"/>
                </a:solidFill>
                <a:latin typeface="黑体-简"/>
                <a:ea typeface="黑体-简"/>
                <a:cs typeface="黑体-简"/>
              </a:rPr>
              <a:t>注：沪市按报告原始金额单列，不强行拼成100%堆叠</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993D92-2CBA-6A70-41FB-8F8F0AC22E7B}"/>
              </a:ext>
            </a:extLst>
          </p:cNvPr>
          <p:cNvPicPr>
            <a:picLocks noChangeAspect="1"/>
          </p:cNvPicPr>
          <p:nvPr/>
        </p:nvPicPr>
        <p:blipFill>
          <a:blip r:embed="rId2"/>
          <a:stretch>
            <a:fillRect/>
          </a:stretch>
        </p:blipFill>
        <p:spPr>
          <a:xfrm>
            <a:off x="5558272" y="376928"/>
            <a:ext cx="6633728" cy="5800507"/>
          </a:xfrm>
          <a:prstGeom prst="rect">
            <a:avLst/>
          </a:prstGeom>
        </p:spPr>
      </p:pic>
      <p:pic>
        <p:nvPicPr>
          <p:cNvPr id="7" name="图片 6">
            <a:extLst>
              <a:ext uri="{FF2B5EF4-FFF2-40B4-BE49-F238E27FC236}">
                <a16:creationId xmlns:a16="http://schemas.microsoft.com/office/drawing/2014/main" id="{E94895AB-83F6-A67D-B4E7-1C60990A3D39}"/>
              </a:ext>
            </a:extLst>
          </p:cNvPr>
          <p:cNvPicPr>
            <a:picLocks noChangeAspect="1"/>
          </p:cNvPicPr>
          <p:nvPr/>
        </p:nvPicPr>
        <p:blipFill>
          <a:blip r:embed="rId3"/>
          <a:stretch>
            <a:fillRect/>
          </a:stretch>
        </p:blipFill>
        <p:spPr>
          <a:xfrm>
            <a:off x="1" y="1562386"/>
            <a:ext cx="5558272" cy="3121298"/>
          </a:xfrm>
          <a:prstGeom prst="rect">
            <a:avLst/>
          </a:prstGeom>
        </p:spPr>
      </p:pic>
    </p:spTree>
    <p:extLst>
      <p:ext uri="{BB962C8B-B14F-4D97-AF65-F5344CB8AC3E}">
        <p14:creationId xmlns:p14="http://schemas.microsoft.com/office/powerpoint/2010/main" val="33515511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黑体-简"/>
        <a:ea typeface="黑体-简"/>
        <a:cs typeface="黑体-简"/>
        <a:font script="Jpan" typeface="ＭＳ Ｐゴシック"/>
        <a:font script="Hang" typeface="맑은 고딕"/>
        <a:font script="Hans" typeface="黑体-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简"/>
        <a:ea typeface="黑体-简"/>
        <a:cs typeface="黑体-简"/>
        <a:font script="Jpan" typeface="ＭＳ Ｐゴシック"/>
        <a:font script="Hang" typeface="맑은 고딕"/>
        <a:font script="Hans" typeface="黑体-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7057</Words>
  <Application>Microsoft Office PowerPoint</Application>
  <PresentationFormat>宽屏</PresentationFormat>
  <Paragraphs>749</Paragraphs>
  <Slides>28</Slides>
  <Notes>22</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28</vt:i4>
      </vt:variant>
    </vt:vector>
  </HeadingPairs>
  <TitlesOfParts>
    <vt:vector size="31" baseType="lpstr">
      <vt:lpstr>黑体-简</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禄得网第12期直播活动——ETF策略轮动</dc:title>
  <dc:subject>四部分·Figma风格·50分钟候审版</dc:subject>
  <dc:creator>禄得网</dc:creator>
  <cp:keywords>ETF, 策略轮动, 排除因子, 多元资产, Figma风格, 禄得网</cp:keywords>
  <dc:description>sources=content/deck_spec_figma.yaml+content/sources_figma.yaml; pages=25; minutes=50.0; candidate=candidate_pass; release=blocked; ready=false; blockers=4.</dc:description>
  <cp:lastModifiedBy>明皇 张</cp:lastModifiedBy>
  <cp:revision>6</cp:revision>
  <dcterms:created xsi:type="dcterms:W3CDTF">2013-01-27T09:14:16Z</dcterms:created>
  <dcterms:modified xsi:type="dcterms:W3CDTF">2026-08-02T11:39:28Z</dcterms:modified>
  <cp:category/>
</cp:coreProperties>
</file>