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82" r:id="rId4"/>
    <p:sldId id="260" r:id="rId5"/>
    <p:sldId id="290" r:id="rId6"/>
    <p:sldId id="291" r:id="rId7"/>
    <p:sldId id="292" r:id="rId8"/>
    <p:sldId id="293" r:id="rId9"/>
    <p:sldId id="259" r:id="rId10"/>
    <p:sldId id="264" r:id="rId11"/>
    <p:sldId id="273" r:id="rId12"/>
    <p:sldId id="268" r:id="rId13"/>
    <p:sldId id="269" r:id="rId14"/>
    <p:sldId id="270" r:id="rId15"/>
    <p:sldId id="275" r:id="rId16"/>
    <p:sldId id="266" r:id="rId17"/>
    <p:sldId id="257" r:id="rId18"/>
    <p:sldId id="263" r:id="rId19"/>
    <p:sldId id="284" r:id="rId20"/>
    <p:sldId id="279" r:id="rId21"/>
    <p:sldId id="281" r:id="rId22"/>
    <p:sldId id="267" r:id="rId23"/>
    <p:sldId id="285" r:id="rId24"/>
    <p:sldId id="288" r:id="rId25"/>
    <p:sldId id="265" r:id="rId26"/>
    <p:sldId id="294" r:id="rId27"/>
    <p:sldId id="274" r:id="rId28"/>
    <p:sldId id="28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79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B685D-340B-4087-863E-EFC392BDB5C6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A7FD-5186-489F-8E2C-B80174B41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7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24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2066" y="2596775"/>
            <a:ext cx="6484467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禄得网第</a:t>
            </a:r>
            <a:r>
              <a:rPr lang="en-US" altLang="zh-CN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期直播活动</a:t>
            </a:r>
            <a:endParaRPr sz="4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sz="2800" b="1" dirty="0">
                <a:solidFill>
                  <a:srgbClr val="FF0000"/>
                </a:solidFill>
                <a:latin typeface="PingFang SC"/>
              </a:rPr>
              <a:t>—— </a:t>
            </a:r>
            <a:r>
              <a:rPr lang="zh-CN" altLang="en-US" sz="2800" b="1" dirty="0">
                <a:solidFill>
                  <a:srgbClr val="FF0000"/>
                </a:solidFill>
                <a:latin typeface="PingFang SC"/>
              </a:rPr>
              <a:t>财报因子挖掘与实证</a:t>
            </a:r>
            <a:endParaRPr sz="2800" b="1" dirty="0">
              <a:solidFill>
                <a:srgbClr val="FF0000"/>
              </a:solidFill>
              <a:latin typeface="PingFang SC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969446-3C24-6C89-04DF-31B4889C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339746"/>
            <a:ext cx="2892415" cy="21685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4ED148-E46C-CA45-904C-F484DE1F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全景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249619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财报因子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22960" y="2103120"/>
            <a:ext cx="3474720" cy="15544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22960" y="2103120"/>
            <a:ext cx="109728" cy="155448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51560" y="2286000"/>
            <a:ext cx="3200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000" b="1">
                <a:solidFill>
                  <a:srgbClr val="0F2A43"/>
                </a:solidFill>
                <a:latin typeface="PingFang SC"/>
              </a:rPr>
              <a:t>估值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2880360"/>
            <a:ext cx="3200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>
                <a:solidFill>
                  <a:srgbClr val="5A6B7B"/>
                </a:solidFill>
                <a:latin typeface="PingFang SC"/>
              </a:rPr>
              <a:t>PE / PB / 股息率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0560" y="2103120"/>
            <a:ext cx="3474720" cy="15544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480560" y="2103120"/>
            <a:ext cx="109728" cy="155448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09160" y="2286000"/>
            <a:ext cx="3200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000" b="1">
                <a:solidFill>
                  <a:srgbClr val="0F2A43"/>
                </a:solidFill>
                <a:latin typeface="PingFang SC"/>
              </a:rPr>
              <a:t>成长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9160" y="2880360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dirty="0" err="1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营收</a:t>
            </a:r>
            <a:r>
              <a:rPr sz="1400" b="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sz="1400" b="0" dirty="0" err="1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净利增速</a:t>
            </a:r>
            <a:r>
              <a:rPr lang="en-US" sz="1400" b="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sz="1400" b="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ΔROE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38160" y="2103120"/>
            <a:ext cx="3474720" cy="15544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8138160" y="2103120"/>
            <a:ext cx="109728" cy="155448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366760" y="2286000"/>
            <a:ext cx="3200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000" b="1">
                <a:solidFill>
                  <a:srgbClr val="0F2A43"/>
                </a:solidFill>
                <a:latin typeface="PingFang SC"/>
              </a:rPr>
              <a:t>盈利能力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6760" y="2880360"/>
            <a:ext cx="3200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dirty="0">
                <a:solidFill>
                  <a:srgbClr val="5A6B7B"/>
                </a:solidFill>
                <a:latin typeface="PingFang SC"/>
              </a:rPr>
              <a:t>ROE / ROIC / RONOA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960" y="3840479"/>
            <a:ext cx="3474720" cy="15544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822960" y="3840479"/>
            <a:ext cx="109728" cy="155448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51560" y="4023359"/>
            <a:ext cx="3200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000" b="1">
                <a:solidFill>
                  <a:srgbClr val="0F2A43"/>
                </a:solidFill>
                <a:latin typeface="PingFang SC"/>
              </a:rPr>
              <a:t>盈利质量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" y="4617719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40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现金流净额</a:t>
            </a:r>
            <a:endParaRPr sz="1400" b="0" dirty="0">
              <a:solidFill>
                <a:srgbClr val="5A6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0560" y="3840479"/>
            <a:ext cx="3474720" cy="15544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4480560" y="3840479"/>
            <a:ext cx="109728" cy="155448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709160" y="4023359"/>
            <a:ext cx="3200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000" b="1">
                <a:solidFill>
                  <a:srgbClr val="0F2A43"/>
                </a:solidFill>
                <a:latin typeface="PingFang SC"/>
              </a:rPr>
              <a:t>营运效率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9160" y="4617719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dirty="0" err="1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周转率</a:t>
            </a:r>
            <a:r>
              <a:rPr sz="140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sz="1400" dirty="0" err="1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</a:t>
            </a:r>
            <a:r>
              <a:rPr lang="zh-CN" altLang="en-US" sz="140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  <a:endParaRPr sz="1400" dirty="0">
              <a:solidFill>
                <a:srgbClr val="5A6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38160" y="3840479"/>
            <a:ext cx="3474720" cy="15544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8138160" y="3840479"/>
            <a:ext cx="109728" cy="155448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366760" y="4023359"/>
            <a:ext cx="3200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000" b="1">
                <a:solidFill>
                  <a:srgbClr val="0F2A43"/>
                </a:solidFill>
                <a:latin typeface="PingFang SC"/>
              </a:rPr>
              <a:t>财务风险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66760" y="4617719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0" dirty="0" err="1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资产负债率</a:t>
            </a:r>
            <a:r>
              <a:rPr sz="1400" b="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lang="zh-CN" altLang="en-US" sz="140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流动比率</a:t>
            </a:r>
            <a:r>
              <a:rPr lang="en-US" altLang="zh-CN" sz="140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A6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速动比率</a:t>
            </a:r>
            <a:endParaRPr sz="1400" b="0" dirty="0">
              <a:solidFill>
                <a:srgbClr val="5A6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58368" y="223242"/>
            <a:ext cx="814678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财务排雷</a:t>
            </a:r>
            <a:r>
              <a:rPr 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参考招商研报中的</a:t>
            </a:r>
            <a:r>
              <a:rPr lang="en-US" altLang="zh-CN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大财务风险维度</a:t>
            </a:r>
            <a:r>
              <a:rPr 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907181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74" name="Picture 2" descr="图片">
            <a:extLst>
              <a:ext uri="{FF2B5EF4-FFF2-40B4-BE49-F238E27FC236}">
                <a16:creationId xmlns:a16="http://schemas.microsoft.com/office/drawing/2014/main" id="{16AA535B-2152-5A90-9099-782FE234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18" y="1082842"/>
            <a:ext cx="7863359" cy="57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盈利能力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>
                <a:solidFill>
                  <a:srgbClr val="0F2A43"/>
                </a:solidFill>
                <a:latin typeface="PingFang SC"/>
              </a:rPr>
              <a:t>先做杜邦体检：ROE 的“含金量”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1862568"/>
            <a:ext cx="10607040" cy="2333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ROE =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净利率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×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总资产周转率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×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权益乘数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。</a:t>
            </a:r>
            <a:endParaRPr lang="en-US"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Aft>
                <a:spcPts val="1000"/>
              </a:spcAft>
            </a:pPr>
            <a:endParaRPr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0" dirty="0">
                <a:solidFill>
                  <a:srgbClr val="202A33"/>
                </a:solidFill>
                <a:latin typeface="PingFang SC"/>
              </a:rPr>
              <a:t>● </a:t>
            </a:r>
            <a:r>
              <a:rPr sz="1800" b="0" dirty="0" err="1">
                <a:solidFill>
                  <a:srgbClr val="202A33"/>
                </a:solidFill>
                <a:latin typeface="PingFang SC"/>
              </a:rPr>
              <a:t>同样</a:t>
            </a:r>
            <a:r>
              <a:rPr sz="1800" b="0" dirty="0">
                <a:solidFill>
                  <a:srgbClr val="202A33"/>
                </a:solidFill>
                <a:latin typeface="PingFang SC"/>
              </a:rPr>
              <a:t> 15% 的 </a:t>
            </a:r>
            <a:r>
              <a:rPr sz="1800" b="0" dirty="0" err="1">
                <a:solidFill>
                  <a:srgbClr val="202A33"/>
                </a:solidFill>
                <a:latin typeface="PingFang SC"/>
              </a:rPr>
              <a:t>ROE，来源天差地别</a:t>
            </a:r>
            <a:r>
              <a:rPr sz="1800" b="0" dirty="0">
                <a:solidFill>
                  <a:srgbClr val="202A33"/>
                </a:solidFill>
                <a:latin typeface="PingFang SC"/>
              </a:rPr>
              <a:t>：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r>
              <a:rPr sz="1600" b="0" dirty="0">
                <a:solidFill>
                  <a:srgbClr val="202A33"/>
                </a:solidFill>
                <a:latin typeface="PingFang SC"/>
              </a:rPr>
              <a:t>–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高利润率（茅台型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） /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高周转（零售型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） /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高杠杆（金融地产型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）。</a:t>
            </a:r>
            <a:endParaRPr lang="en-US" sz="1600" b="0" dirty="0">
              <a:solidFill>
                <a:srgbClr val="202A33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endParaRPr sz="1600" b="0" dirty="0">
              <a:solidFill>
                <a:srgbClr val="202A3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 dirty="0">
                <a:solidFill>
                  <a:srgbClr val="E67E22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E67E22"/>
                </a:solidFill>
                <a:latin typeface="PingFang SC"/>
              </a:rPr>
              <a:t>警惕：纯靠权益乘数（高杠杆）撑起来的</a:t>
            </a:r>
            <a:r>
              <a:rPr sz="1800" b="1" dirty="0">
                <a:solidFill>
                  <a:srgbClr val="E67E22"/>
                </a:solidFill>
                <a:latin typeface="PingFang SC"/>
              </a:rPr>
              <a:t> ROE。</a:t>
            </a:r>
            <a:endParaRPr lang="en-US" sz="1800" b="1" dirty="0">
              <a:solidFill>
                <a:srgbClr val="E67E22"/>
              </a:solidFill>
              <a:latin typeface="PingFang SC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DDCB472-4C06-1C15-94F8-FB8A6489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16465"/>
            <a:ext cx="5887454" cy="3241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盈利能力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>
                <a:solidFill>
                  <a:srgbClr val="0F2A43"/>
                </a:solidFill>
                <a:latin typeface="PingFang SC"/>
              </a:rPr>
              <a:t>从 ROE 到 RONOA：演进链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8003" y="1785983"/>
            <a:ext cx="1060704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演进：ROE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→ ROA → ROIC → RONOA → FCFFIC。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r>
              <a:rPr sz="1600" b="0" dirty="0">
                <a:solidFill>
                  <a:srgbClr val="202A33"/>
                </a:solidFill>
                <a:latin typeface="PingFang SC"/>
              </a:rPr>
              <a:t>–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RONOA（经营性利润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 /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经营性净资产）最纯粹，效果优于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 ROE/ROA。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r>
              <a:rPr sz="1600" b="0" dirty="0">
                <a:solidFill>
                  <a:srgbClr val="202A33"/>
                </a:solidFill>
                <a:latin typeface="PingFang SC"/>
              </a:rPr>
              <a:t>–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配套工艺：行业+市值中性化、稳定性因子、负值容错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89320"/>
            <a:ext cx="12191695" cy="8686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6108192"/>
            <a:ext cx="4926349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 dirty="0">
                <a:solidFill>
                  <a:srgbClr val="E67E22"/>
                </a:solidFill>
                <a:latin typeface="PingFang SC"/>
              </a:rPr>
              <a:t>📌 </a:t>
            </a:r>
            <a:r>
              <a:rPr lang="zh-CN" altLang="en-US" sz="1300" b="1" dirty="0">
                <a:solidFill>
                  <a:srgbClr val="E67E22"/>
                </a:solidFill>
                <a:latin typeface="PingFang SC"/>
              </a:rPr>
              <a:t>参考资料</a:t>
            </a:r>
            <a:r>
              <a:rPr sz="1300" b="1" dirty="0">
                <a:solidFill>
                  <a:srgbClr val="E67E22"/>
                </a:solidFill>
                <a:latin typeface="PingFang SC"/>
              </a:rPr>
              <a:t> 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招商证券《企业盈利能力评价指标的演进与优化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5098D3F-D922-7253-157F-ACF843B7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8" y="2982598"/>
            <a:ext cx="7171359" cy="2780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盈利能力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>
                <a:solidFill>
                  <a:srgbClr val="0F2A43"/>
                </a:solidFill>
                <a:latin typeface="PingFang SC"/>
              </a:rPr>
              <a:t>PB-ROE：估值要和盈利“匹配”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2011680"/>
            <a:ext cx="10607040" cy="236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sz="1800" b="0" dirty="0">
                <a:solidFill>
                  <a:srgbClr val="202A33"/>
                </a:solidFill>
                <a:latin typeface="PingFang SC"/>
              </a:rPr>
              <a:t>● </a:t>
            </a:r>
            <a:r>
              <a:rPr sz="1800" b="0" dirty="0" err="1">
                <a:solidFill>
                  <a:srgbClr val="202A33"/>
                </a:solidFill>
                <a:latin typeface="PingFang SC"/>
              </a:rPr>
              <a:t>核心：当期估值</a:t>
            </a:r>
            <a:r>
              <a:rPr sz="1800" b="0" dirty="0">
                <a:solidFill>
                  <a:srgbClr val="202A33"/>
                </a:solidFill>
                <a:latin typeface="PingFang SC"/>
              </a:rPr>
              <a:t>(</a:t>
            </a:r>
            <a:r>
              <a:rPr sz="1800" b="0" dirty="0" err="1">
                <a:solidFill>
                  <a:srgbClr val="202A33"/>
                </a:solidFill>
                <a:latin typeface="PingFang SC"/>
              </a:rPr>
              <a:t>对数</a:t>
            </a:r>
            <a:r>
              <a:rPr sz="1800" b="0" dirty="0">
                <a:solidFill>
                  <a:srgbClr val="202A33"/>
                </a:solidFill>
                <a:latin typeface="PingFang SC"/>
              </a:rPr>
              <a:t> PB) 与 </a:t>
            </a:r>
            <a:r>
              <a:rPr sz="1800" b="0" dirty="0" err="1">
                <a:solidFill>
                  <a:srgbClr val="202A33"/>
                </a:solidFill>
                <a:latin typeface="PingFang SC"/>
              </a:rPr>
              <a:t>预期盈利</a:t>
            </a:r>
            <a:r>
              <a:rPr sz="1800" b="0" dirty="0">
                <a:solidFill>
                  <a:srgbClr val="202A33"/>
                </a:solidFill>
                <a:latin typeface="PingFang SC"/>
              </a:rPr>
              <a:t>(ROE) </a:t>
            </a:r>
            <a:r>
              <a:rPr sz="1800" b="0" dirty="0" err="1">
                <a:solidFill>
                  <a:srgbClr val="202A33"/>
                </a:solidFill>
                <a:latin typeface="PingFang SC"/>
              </a:rPr>
              <a:t>线性正相关</a:t>
            </a:r>
            <a:r>
              <a:rPr sz="1800" b="0" dirty="0">
                <a:solidFill>
                  <a:srgbClr val="202A33"/>
                </a:solidFill>
                <a:latin typeface="PingFang SC"/>
              </a:rPr>
              <a:t>。</a:t>
            </a:r>
            <a:endParaRPr lang="en-US" sz="1800" b="0" dirty="0">
              <a:solidFill>
                <a:srgbClr val="202A33"/>
              </a:solidFill>
              <a:latin typeface="PingFang SC"/>
            </a:endParaRPr>
          </a:p>
          <a:p>
            <a:pPr algn="l">
              <a:spcAft>
                <a:spcPts val="1000"/>
              </a:spcAft>
            </a:pPr>
            <a:endParaRPr sz="1800" b="0" dirty="0">
              <a:solidFill>
                <a:srgbClr val="202A3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不是单纯低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PB，而是“估值与盈利的匹配度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”。</a:t>
            </a:r>
            <a:endParaRPr lang="en-US"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endParaRPr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 dirty="0">
                <a:solidFill>
                  <a:srgbClr val="2E86DE"/>
                </a:solidFill>
                <a:latin typeface="PingFang SC"/>
              </a:rPr>
              <a:t>● 【高 t+1 年 ROE × 低 t </a:t>
            </a:r>
            <a:r>
              <a:rPr sz="1800" b="1" dirty="0" err="1">
                <a:solidFill>
                  <a:srgbClr val="2E86DE"/>
                </a:solidFill>
                <a:latin typeface="PingFang SC"/>
              </a:rPr>
              <a:t>年底</a:t>
            </a:r>
            <a:r>
              <a:rPr sz="1800" b="1" dirty="0">
                <a:solidFill>
                  <a:srgbClr val="2E86DE"/>
                </a:solidFill>
                <a:latin typeface="PingFang SC"/>
              </a:rPr>
              <a:t> </a:t>
            </a:r>
            <a:r>
              <a:rPr sz="1800" b="1" dirty="0" err="1">
                <a:solidFill>
                  <a:srgbClr val="2E86DE"/>
                </a:solidFill>
                <a:latin typeface="PingFang SC"/>
              </a:rPr>
              <a:t>PB】组合：收益中位数与胜率显著占优</a:t>
            </a:r>
            <a:r>
              <a:rPr sz="1800" b="1" dirty="0">
                <a:solidFill>
                  <a:srgbClr val="2E86DE"/>
                </a:solidFill>
                <a:latin typeface="PingFang SC"/>
              </a:rPr>
              <a:t>。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r>
              <a:rPr sz="1600" b="0" dirty="0">
                <a:solidFill>
                  <a:srgbClr val="202A33"/>
                </a:solidFill>
                <a:latin typeface="PingFang SC"/>
              </a:rPr>
              <a:t>–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两框架：绝对盈利（偏消费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/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医药、估值不便宜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） vs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盈利周期（低PB×低ROE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）。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89320"/>
            <a:ext cx="12191695" cy="8686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6108192"/>
            <a:ext cx="4842992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 dirty="0">
                <a:solidFill>
                  <a:srgbClr val="E67E22"/>
                </a:solidFill>
                <a:latin typeface="PingFang SC"/>
              </a:rPr>
              <a:t>📌</a:t>
            </a:r>
            <a:r>
              <a:rPr lang="zh-CN" altLang="en-US" sz="1300" b="1" dirty="0">
                <a:solidFill>
                  <a:srgbClr val="E67E22"/>
                </a:solidFill>
                <a:latin typeface="PingFang SC"/>
              </a:rPr>
              <a:t>参考资料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华福证券《PB-ROE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策略：理论与框架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》(2023-10-20)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现金流 · 红利 · 成长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>
                <a:solidFill>
                  <a:srgbClr val="0F2A43"/>
                </a:solidFill>
                <a:latin typeface="PingFang SC"/>
              </a:rPr>
              <a:t>三类高价值因子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1920240"/>
            <a:ext cx="10607040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自由现金流：FCFF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=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经营现金流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−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营运资本增加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−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资本开支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。</a:t>
            </a:r>
          </a:p>
          <a:p>
            <a:pPr lvl="1" algn="l">
              <a:spcBef>
                <a:spcPts val="0"/>
              </a:spcBef>
              <a:spcAft>
                <a:spcPts val="900"/>
              </a:spcAft>
            </a:pPr>
            <a:r>
              <a:rPr sz="1600" b="0" dirty="0">
                <a:solidFill>
                  <a:srgbClr val="2E86DE"/>
                </a:solidFill>
                <a:latin typeface="PingFang SC"/>
              </a:rPr>
              <a:t>– 用 P/FCFF 选“</a:t>
            </a:r>
            <a:r>
              <a:rPr sz="1600" b="0" dirty="0" err="1">
                <a:solidFill>
                  <a:srgbClr val="2E86DE"/>
                </a:solidFill>
                <a:latin typeface="PingFang SC"/>
              </a:rPr>
              <a:t>现金性价比</a:t>
            </a:r>
            <a:r>
              <a:rPr sz="1600" b="0" dirty="0">
                <a:solidFill>
                  <a:srgbClr val="2E86DE"/>
                </a:solidFill>
                <a:latin typeface="PingFang SC"/>
              </a:rPr>
              <a:t>”，</a:t>
            </a:r>
            <a:r>
              <a:rPr sz="1600" b="0" dirty="0" err="1">
                <a:solidFill>
                  <a:srgbClr val="2E86DE"/>
                </a:solidFill>
                <a:latin typeface="PingFang SC"/>
              </a:rPr>
              <a:t>避开低估值陷阱</a:t>
            </a:r>
            <a:r>
              <a:rPr lang="zh-CN" altLang="en-US" sz="1600" dirty="0">
                <a:solidFill>
                  <a:srgbClr val="2E86DE"/>
                </a:solidFill>
                <a:latin typeface="PingFang SC"/>
              </a:rPr>
              <a:t>。</a:t>
            </a:r>
            <a:endParaRPr lang="en-US" altLang="zh-CN" sz="1600" dirty="0">
              <a:solidFill>
                <a:srgbClr val="2E86DE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900"/>
              </a:spcAft>
            </a:pPr>
            <a:endParaRPr lang="en-US" sz="1600" b="0" dirty="0">
              <a:solidFill>
                <a:srgbClr val="2E86DE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900"/>
              </a:spcAft>
            </a:pPr>
            <a:endParaRPr lang="en-US" sz="1600" dirty="0">
              <a:solidFill>
                <a:srgbClr val="2E86DE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900"/>
              </a:spcAft>
            </a:pPr>
            <a:endParaRPr lang="en-US" sz="1600" b="0" dirty="0">
              <a:solidFill>
                <a:srgbClr val="2E86DE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900"/>
              </a:spcAft>
            </a:pPr>
            <a:endParaRPr lang="en-US" sz="1600" b="0" dirty="0">
              <a:solidFill>
                <a:srgbClr val="2E86DE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900"/>
              </a:spcAft>
            </a:pPr>
            <a:endParaRPr sz="1600" b="0" dirty="0">
              <a:solidFill>
                <a:srgbClr val="2E86DE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高股息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=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盈利稳定的硬信号（派现难粉饰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）；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避开举债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/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一次性的“高息陷阱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”。</a:t>
            </a:r>
            <a:endParaRPr lang="en-US"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900"/>
              </a:spcAft>
            </a:pPr>
            <a:endParaRPr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成长别只看增速：营收连续增长比净利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/ROE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连续增长更稳健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89320"/>
            <a:ext cx="12191695" cy="8686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6108192"/>
            <a:ext cx="4891211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 dirty="0">
                <a:solidFill>
                  <a:srgbClr val="E67E22"/>
                </a:solidFill>
                <a:latin typeface="PingFang SC"/>
              </a:rPr>
              <a:t>📌</a:t>
            </a:r>
            <a:r>
              <a:rPr lang="zh-CN" altLang="en-US" sz="1300" b="1" dirty="0">
                <a:solidFill>
                  <a:srgbClr val="E67E22"/>
                </a:solidFill>
                <a:latin typeface="PingFang SC"/>
              </a:rPr>
              <a:t>参考资料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国元证券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FCFF /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华福证券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高股息策略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/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成长因子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SUE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38C1F3-FD97-2F3F-5C6A-9D1DB021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4" y="2857450"/>
            <a:ext cx="7229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工艺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10972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>
                <a:solidFill>
                  <a:srgbClr val="0F2A43"/>
                </a:solidFill>
                <a:latin typeface="PingFang SC"/>
              </a:rPr>
              <a:t>进阶必懂的两个处理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60" y="2011680"/>
            <a:ext cx="10607040" cy="2333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中性化（关键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）：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对行业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+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市值回归取残差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。</a:t>
            </a: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r>
              <a:rPr sz="1600" b="0" dirty="0">
                <a:solidFill>
                  <a:srgbClr val="202A33"/>
                </a:solidFill>
                <a:latin typeface="PingFang SC"/>
              </a:rPr>
              <a:t>– 否则“低估值组合”会退化成“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低估值行业组合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”；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消除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 ROE </a:t>
            </a:r>
            <a:r>
              <a:rPr sz="1600" b="0" dirty="0" err="1">
                <a:solidFill>
                  <a:srgbClr val="202A33"/>
                </a:solidFill>
                <a:latin typeface="PingFang SC"/>
              </a:rPr>
              <a:t>行业不可比、小市值聚集</a:t>
            </a:r>
            <a:r>
              <a:rPr sz="1600" b="0" dirty="0">
                <a:solidFill>
                  <a:srgbClr val="202A33"/>
                </a:solidFill>
                <a:latin typeface="PingFang SC"/>
              </a:rPr>
              <a:t>。</a:t>
            </a:r>
            <a:endParaRPr lang="en-US" sz="1600" b="0" dirty="0">
              <a:solidFill>
                <a:srgbClr val="202A33"/>
              </a:solidFill>
              <a:latin typeface="PingFang SC"/>
            </a:endParaRPr>
          </a:p>
          <a:p>
            <a:pPr lvl="1" algn="l">
              <a:spcBef>
                <a:spcPts val="0"/>
              </a:spcBef>
              <a:spcAft>
                <a:spcPts val="1000"/>
              </a:spcAft>
            </a:pPr>
            <a:endParaRPr sz="1600" b="0" dirty="0">
              <a:solidFill>
                <a:srgbClr val="202A3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冗余剔除：相关性矩阵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+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阈值，避免对同一驱动重复下注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。</a:t>
            </a:r>
            <a:endParaRPr lang="en-US"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endParaRPr sz="1800" b="1" dirty="0">
              <a:solidFill>
                <a:srgbClr val="0F2A43"/>
              </a:solidFill>
              <a:latin typeface="PingFang SC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1800" b="1" dirty="0">
                <a:solidFill>
                  <a:srgbClr val="0F2A43"/>
                </a:solidFill>
                <a:latin typeface="PingFang SC"/>
              </a:rPr>
              <a:t>● 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稳定性筛选：剔除三年波动最大的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 50%，</a:t>
            </a:r>
            <a:r>
              <a:rPr sz="1800" b="1" dirty="0" err="1">
                <a:solidFill>
                  <a:srgbClr val="0F2A43"/>
                </a:solidFill>
                <a:latin typeface="PingFang SC"/>
              </a:rPr>
              <a:t>缓解“头部衰退</a:t>
            </a:r>
            <a:r>
              <a:rPr sz="1800" b="1" dirty="0">
                <a:solidFill>
                  <a:srgbClr val="0F2A43"/>
                </a:solidFill>
                <a:latin typeface="PingFang SC"/>
              </a:rPr>
              <a:t>”。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89320"/>
            <a:ext cx="12191695" cy="8686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6108192"/>
            <a:ext cx="4169731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 dirty="0">
                <a:solidFill>
                  <a:srgbClr val="E67E22"/>
                </a:solidFill>
                <a:latin typeface="PingFang SC"/>
              </a:rPr>
              <a:t>📌</a:t>
            </a:r>
            <a:r>
              <a:rPr lang="zh-CN" altLang="en-US" sz="1300" b="1" dirty="0">
                <a:solidFill>
                  <a:srgbClr val="E67E22"/>
                </a:solidFill>
                <a:latin typeface="PingFang SC"/>
              </a:rPr>
              <a:t>参考资料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招商证券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/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中信建投</a:t>
            </a:r>
            <a:r>
              <a:rPr sz="1300" dirty="0">
                <a:solidFill>
                  <a:srgbClr val="FFFFFF"/>
                </a:solidFill>
                <a:latin typeface="PingFang SC"/>
              </a:rPr>
              <a:t> · </a:t>
            </a:r>
            <a:r>
              <a:rPr sz="1300" dirty="0" err="1">
                <a:solidFill>
                  <a:srgbClr val="FFFFFF"/>
                </a:solidFill>
                <a:latin typeface="PingFang SC"/>
              </a:rPr>
              <a:t>因子预处理与中性化</a:t>
            </a:r>
            <a:endParaRPr sz="1300" dirty="0">
              <a:solidFill>
                <a:srgbClr val="FFFFFF"/>
              </a:solidFill>
              <a:latin typeface="PingFang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798058"/>
            <a:ext cx="1033272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sz="34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财报因子</a:t>
            </a:r>
            <a:r>
              <a:rPr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sz="34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分在</a:t>
            </a:r>
            <a:r>
              <a:rPr lang="zh-CN" altLang="en-US"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排除</a:t>
            </a:r>
            <a:r>
              <a:rPr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sz="34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分在</a:t>
            </a:r>
            <a:r>
              <a:rPr lang="zh-CN" altLang="en-US"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打分</a:t>
            </a:r>
            <a:r>
              <a:rPr sz="34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。”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sz="2200" b="1" dirty="0" err="1">
                <a:solidFill>
                  <a:srgbClr val="E67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先别问哪个因子收益高</a:t>
            </a:r>
            <a:r>
              <a:rPr sz="2200" b="1" dirty="0">
                <a:solidFill>
                  <a:srgbClr val="E67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200" b="1" dirty="0">
              <a:solidFill>
                <a:srgbClr val="E67E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sz="2200" b="1" dirty="0" err="1">
                <a:solidFill>
                  <a:srgbClr val="E67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先问：这家公司</a:t>
            </a:r>
            <a:r>
              <a:rPr lang="zh-CN" altLang="en-US" sz="2200" b="1" dirty="0">
                <a:solidFill>
                  <a:srgbClr val="E67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质地如何，会</a:t>
            </a:r>
            <a:r>
              <a:rPr sz="2200" b="1" dirty="0" err="1">
                <a:solidFill>
                  <a:srgbClr val="E67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爆雷</a:t>
            </a:r>
            <a:r>
              <a:rPr lang="zh-CN" altLang="en-US" sz="2200" b="1" dirty="0">
                <a:solidFill>
                  <a:srgbClr val="E67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吗？</a:t>
            </a:r>
            <a:endParaRPr sz="2200" b="1" dirty="0">
              <a:solidFill>
                <a:srgbClr val="E67E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194560"/>
            <a:ext cx="2743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6000" b="1">
                <a:solidFill>
                  <a:srgbClr val="2E86DE"/>
                </a:solidFill>
                <a:latin typeface="PingFang SC"/>
              </a:rPr>
              <a:t>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383280"/>
            <a:ext cx="5827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禄得网财报因子功能介绍</a:t>
            </a:r>
            <a:endParaRPr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80560"/>
            <a:ext cx="45704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800" b="0" dirty="0">
                <a:solidFill>
                  <a:srgbClr val="C9D6E3"/>
                </a:solidFill>
                <a:latin typeface="PingFang SC"/>
              </a:rPr>
              <a:t>知识积累是预训练，接下来还需要学以致用</a:t>
            </a:r>
            <a:endParaRPr sz="1800" b="0" dirty="0">
              <a:solidFill>
                <a:srgbClr val="C9D6E3"/>
              </a:solidFill>
              <a:latin typeface="PingFang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8114-86FA-8428-96CC-C0660DC9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9240A6-7FE0-6E9A-54DD-FE9C16A57240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4BBB9CD-12CF-ED89-CAF0-15E066F0DD0A}"/>
              </a:ext>
            </a:extLst>
          </p:cNvPr>
          <p:cNvSpPr txBox="1"/>
          <p:nvPr/>
        </p:nvSpPr>
        <p:spPr>
          <a:xfrm>
            <a:off x="8484942" y="5785104"/>
            <a:ext cx="1060704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同比：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上一年同期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自定义公式：因子 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140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ts_shift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 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,4) - 1</a:t>
            </a:r>
          </a:p>
          <a:p>
            <a:pPr algn="l">
              <a:spcAft>
                <a:spcPts val="1200"/>
              </a:spcAft>
            </a:pPr>
            <a:endParaRPr lang="en-US" sz="140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013784-5095-F14B-805C-0D725348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5" y="149582"/>
            <a:ext cx="5156895" cy="23917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A162DA-96FC-1370-B257-77924B38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07" y="2954104"/>
            <a:ext cx="3041650" cy="24952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C41B21-A573-1C3E-9565-43FA55D79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850" y="2954104"/>
            <a:ext cx="2952902" cy="2444876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BF969987-22CC-2B11-FCEE-0F5BB86BF440}"/>
              </a:ext>
            </a:extLst>
          </p:cNvPr>
          <p:cNvSpPr txBox="1"/>
          <p:nvPr/>
        </p:nvSpPr>
        <p:spPr>
          <a:xfrm>
            <a:off x="6464875" y="507246"/>
            <a:ext cx="1060704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使用自定义功能定义：</a:t>
            </a:r>
            <a:endParaRPr lang="en-US" altLang="zh-CN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Aft>
                <a:spcPts val="1200"/>
              </a:spcAft>
            </a:pP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财报因子</a:t>
            </a:r>
            <a:r>
              <a:rPr lang="en-US" altLang="zh-CN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TTM</a:t>
            </a: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财报因子同比</a:t>
            </a:r>
            <a:endParaRPr lang="en-US" altLang="zh-CN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财报因子环比</a:t>
            </a:r>
            <a:endParaRPr lang="en-US" altLang="zh-CN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spcAft>
                <a:spcPts val="1200"/>
              </a:spcAft>
            </a:pPr>
            <a:endParaRPr lang="en-US" altLang="zh-CN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Aft>
                <a:spcPts val="1200"/>
              </a:spcAft>
            </a:pPr>
            <a:endParaRPr lang="en-US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0336BA1-38A6-97CA-2FA8-3A10930A3283}"/>
              </a:ext>
            </a:extLst>
          </p:cNvPr>
          <p:cNvSpPr txBox="1"/>
          <p:nvPr/>
        </p:nvSpPr>
        <p:spPr>
          <a:xfrm>
            <a:off x="4519420" y="5793741"/>
            <a:ext cx="501535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环比：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和上一相邻周期比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自定义公式：因子 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140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ts_shift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 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,1) - 1</a:t>
            </a:r>
          </a:p>
          <a:p>
            <a:pPr algn="l">
              <a:spcAft>
                <a:spcPts val="1200"/>
              </a:spcAft>
            </a:pPr>
            <a:endParaRPr lang="en-US" sz="140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3AD106-FC75-5866-BC4E-14F0C34C3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07" y="3002235"/>
            <a:ext cx="2235315" cy="233057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D1EE1E4-3167-9C2A-AE98-9372073247B3}"/>
              </a:ext>
            </a:extLst>
          </p:cNvPr>
          <p:cNvSpPr txBox="1"/>
          <p:nvPr/>
        </p:nvSpPr>
        <p:spPr>
          <a:xfrm>
            <a:off x="687649" y="5659495"/>
            <a:ext cx="501535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TTM</a:t>
            </a: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个季度的数据之和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自定义公式：</a:t>
            </a:r>
            <a:r>
              <a:rPr lang="en-US" altLang="zh-CN" sz="140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ts_sum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 </a:t>
            </a:r>
            <a:r>
              <a:rPr lang="en-US" altLang="zh-CN" sz="140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,4) </a:t>
            </a:r>
          </a:p>
          <a:p>
            <a:pPr algn="l">
              <a:spcAft>
                <a:spcPts val="1200"/>
              </a:spcAft>
            </a:pPr>
            <a:endParaRPr lang="en-US" sz="140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40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 dirty="0">
                <a:solidFill>
                  <a:srgbClr val="E67E22"/>
                </a:solidFill>
                <a:latin typeface="PingFang SC"/>
              </a:rPr>
              <a:t>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326563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sz="30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主线：四步走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22960" y="2377440"/>
            <a:ext cx="2542032" cy="24688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22960" y="2377440"/>
            <a:ext cx="2542032" cy="6400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0120" y="2432304"/>
            <a:ext cx="2286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1">
                <a:solidFill>
                  <a:srgbClr val="FFFFFF"/>
                </a:solidFill>
                <a:latin typeface="PingFang SC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" y="406908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400" dirty="0">
                <a:solidFill>
                  <a:srgbClr val="5A6B7B"/>
                </a:solidFill>
                <a:latin typeface="PingFang SC"/>
              </a:rPr>
              <a:t>资料与三张表</a:t>
            </a:r>
            <a:endParaRPr sz="1400" b="0" dirty="0">
              <a:solidFill>
                <a:srgbClr val="5A6B7B"/>
              </a:solidFill>
              <a:latin typeface="PingFang S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0440" y="2377440"/>
            <a:ext cx="2542032" cy="24688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520440" y="2377440"/>
            <a:ext cx="2542032" cy="6400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657600" y="2432304"/>
            <a:ext cx="2286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1">
                <a:solidFill>
                  <a:srgbClr val="FFFFFF"/>
                </a:solidFill>
                <a:latin typeface="PingFang SC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200400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禄得网财报因子功能介绍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406908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400" b="0" dirty="0">
                <a:solidFill>
                  <a:srgbClr val="5A6B7B"/>
                </a:solidFill>
                <a:latin typeface="PingFang SC"/>
              </a:rPr>
              <a:t>功能介绍</a:t>
            </a:r>
            <a:endParaRPr sz="1400" b="0" dirty="0">
              <a:solidFill>
                <a:srgbClr val="5A6B7B"/>
              </a:solidFill>
              <a:latin typeface="PingFang S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7920" y="2377440"/>
            <a:ext cx="2542032" cy="24688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6217920" y="2377440"/>
            <a:ext cx="2542032" cy="6400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355080" y="2432304"/>
            <a:ext cx="2286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1">
                <a:solidFill>
                  <a:srgbClr val="FFFFFF"/>
                </a:solidFill>
                <a:latin typeface="PingFang SC"/>
              </a:rPr>
              <a:t>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5080" y="32004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禄得网财报因子运用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15400" y="2377440"/>
            <a:ext cx="2542032" cy="246888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8915400" y="2377440"/>
            <a:ext cx="2542032" cy="640080"/>
          </a:xfrm>
          <a:prstGeom prst="rect">
            <a:avLst/>
          </a:prstGeom>
          <a:solidFill>
            <a:srgbClr val="0F2A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052560" y="2432304"/>
            <a:ext cx="2286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1">
                <a:solidFill>
                  <a:srgbClr val="FFFFFF"/>
                </a:solidFill>
                <a:latin typeface="PingFang SC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2560" y="32004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互动环节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2560" y="406908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b="0" dirty="0">
                <a:solidFill>
                  <a:srgbClr val="5A6B7B"/>
                </a:solidFill>
                <a:latin typeface="PingFang SC"/>
              </a:rPr>
              <a:t>Q&amp;A</a:t>
            </a:r>
            <a:endParaRPr sz="1400" b="0" dirty="0">
              <a:solidFill>
                <a:srgbClr val="5A6B7B"/>
              </a:solidFill>
              <a:latin typeface="PingFang SC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D49073FF-6C91-4929-DFBC-A6B07CFA84E8}"/>
              </a:ext>
            </a:extLst>
          </p:cNvPr>
          <p:cNvSpPr txBox="1"/>
          <p:nvPr/>
        </p:nvSpPr>
        <p:spPr>
          <a:xfrm>
            <a:off x="905256" y="3244334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财报结构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01E56EBD-D64D-A543-28F2-56996C69AC51}"/>
              </a:ext>
            </a:extLst>
          </p:cNvPr>
          <p:cNvSpPr txBox="1"/>
          <p:nvPr/>
        </p:nvSpPr>
        <p:spPr>
          <a:xfrm>
            <a:off x="6473952" y="406908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400" b="0" dirty="0">
                <a:solidFill>
                  <a:srgbClr val="5A6B7B"/>
                </a:solidFill>
                <a:latin typeface="PingFang SC"/>
              </a:rPr>
              <a:t>现有策略</a:t>
            </a:r>
            <a:r>
              <a:rPr lang="en-US" altLang="zh-CN" sz="1400" b="0" dirty="0">
                <a:solidFill>
                  <a:srgbClr val="5A6B7B"/>
                </a:solidFill>
                <a:latin typeface="PingFang SC"/>
              </a:rPr>
              <a:t>+</a:t>
            </a:r>
            <a:r>
              <a:rPr lang="zh-CN" altLang="en-US" sz="1400" dirty="0">
                <a:solidFill>
                  <a:srgbClr val="5A6B7B"/>
                </a:solidFill>
                <a:latin typeface="PingFang SC"/>
              </a:rPr>
              <a:t>财报因子</a:t>
            </a:r>
            <a:endParaRPr sz="1400" b="0" dirty="0">
              <a:solidFill>
                <a:srgbClr val="5A6B7B"/>
              </a:solidFill>
              <a:latin typeface="PingFang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FA7C0-5486-E7FE-7115-4B3184B7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272FB0-8A01-9950-1B15-5AB8BC70530B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936468-C54B-2029-E2BD-F37ED38B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3" y="234950"/>
            <a:ext cx="7576252" cy="6527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72CD2-5507-E4E5-E422-1F6BF20F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970586"/>
            <a:ext cx="5912072" cy="279519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5C89383-5DCF-405C-0B50-45338348FDAD}"/>
              </a:ext>
            </a:extLst>
          </p:cNvPr>
          <p:cNvSpPr/>
          <p:nvPr/>
        </p:nvSpPr>
        <p:spPr>
          <a:xfrm>
            <a:off x="9779000" y="3213100"/>
            <a:ext cx="977900" cy="412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466BA65-EFD9-9C38-C2A0-CE63C89561C0}"/>
              </a:ext>
            </a:extLst>
          </p:cNvPr>
          <p:cNvCxnSpPr/>
          <p:nvPr/>
        </p:nvCxnSpPr>
        <p:spPr>
          <a:xfrm>
            <a:off x="7321550" y="2692400"/>
            <a:ext cx="2406650" cy="679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1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4750-B4E2-62F1-3BDA-1BBF8282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A880A8-89B8-6CFC-FF1F-C6B692DCBAEB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9DC644-C8A5-F2E6-EFED-1C2C2B5F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1" y="-6986"/>
            <a:ext cx="5039414" cy="6823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3DC6CA-8796-0350-B1B3-75C1FE29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23" y="-3493"/>
            <a:ext cx="4549541" cy="68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194560"/>
            <a:ext cx="2743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6000" b="1">
                <a:solidFill>
                  <a:srgbClr val="2E86DE"/>
                </a:solidFill>
                <a:latin typeface="PingFang SC"/>
              </a:rPr>
              <a:t>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383280"/>
            <a:ext cx="48013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禄得网财报因子运用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480560"/>
            <a:ext cx="45704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dirty="0">
                <a:solidFill>
                  <a:srgbClr val="C9D6E3"/>
                </a:solidFill>
                <a:latin typeface="PingFang SC"/>
              </a:rPr>
              <a:t>知识积累是预训练，接下来还需要学以致用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1C08-8D5C-B652-4814-DEA09057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352E93-A149-D014-993A-86BAF558EDFA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736697-FA74-C698-C70E-5066BC51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7003"/>
            <a:ext cx="7023243" cy="465009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529DA5A-422A-3063-E82D-2970FA6DA346}"/>
              </a:ext>
            </a:extLst>
          </p:cNvPr>
          <p:cNvSpPr txBox="1"/>
          <p:nvPr/>
        </p:nvSpPr>
        <p:spPr>
          <a:xfrm>
            <a:off x="640080" y="777240"/>
            <a:ext cx="326243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社区禄友发帖分享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4C3325-CD01-DE86-7FE6-BCBC80CE1A70}"/>
              </a:ext>
            </a:extLst>
          </p:cNvPr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6637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C4A9-D760-790F-2829-CB209DF2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4ED1EA-0F53-262F-DEBF-3DC3D2DC0632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88659-162B-DA0F-2C04-3EB5BD44AB0B}"/>
              </a:ext>
            </a:extLst>
          </p:cNvPr>
          <p:cNvSpPr txBox="1"/>
          <p:nvPr/>
        </p:nvSpPr>
        <p:spPr>
          <a:xfrm>
            <a:off x="640080" y="777240"/>
            <a:ext cx="44342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3000" b="1" dirty="0">
                <a:solidFill>
                  <a:srgbClr val="0F2A43"/>
                </a:solidFill>
                <a:latin typeface="PingFang SC"/>
              </a:rPr>
              <a:t>财报因子在策略内的运用</a:t>
            </a:r>
            <a:endParaRPr sz="3000" b="1" dirty="0">
              <a:solidFill>
                <a:srgbClr val="0F2A43"/>
              </a:solidFill>
              <a:latin typeface="PingFang S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021E8F-6E55-7450-CA17-55BB50991E8D}"/>
              </a:ext>
            </a:extLst>
          </p:cNvPr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17A06-ACCA-DB34-AA39-701514A84C25}"/>
              </a:ext>
            </a:extLst>
          </p:cNvPr>
          <p:cNvSpPr txBox="1"/>
          <p:nvPr/>
        </p:nvSpPr>
        <p:spPr>
          <a:xfrm>
            <a:off x="822960" y="2011680"/>
            <a:ext cx="106070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202A33"/>
                </a:solidFill>
                <a:latin typeface="PingFang SC"/>
              </a:rPr>
              <a:t>转债策略</a:t>
            </a:r>
            <a:endParaRPr lang="en-US" altLang="zh-CN" sz="3200" dirty="0">
              <a:solidFill>
                <a:srgbClr val="202A33"/>
              </a:solidFill>
              <a:latin typeface="PingFang SC"/>
            </a:endParaRPr>
          </a:p>
          <a:p>
            <a:pPr algn="l">
              <a:spcAft>
                <a:spcPts val="1200"/>
              </a:spcAft>
            </a:pPr>
            <a:r>
              <a:rPr lang="zh-CN" altLang="en-US" sz="2400" dirty="0">
                <a:solidFill>
                  <a:srgbClr val="202A33"/>
                </a:solidFill>
                <a:latin typeface="PingFang SC"/>
              </a:rPr>
              <a:t>多用于排除信用违约风险，少踩雷</a:t>
            </a:r>
            <a:endParaRPr lang="en-US" altLang="zh-CN" sz="2400" dirty="0">
              <a:solidFill>
                <a:srgbClr val="202A33"/>
              </a:solidFill>
              <a:latin typeface="PingFang SC"/>
            </a:endParaRPr>
          </a:p>
          <a:p>
            <a:pPr algn="l">
              <a:spcAft>
                <a:spcPts val="1200"/>
              </a:spcAft>
            </a:pPr>
            <a:endParaRPr lang="en-US" altLang="zh-CN" sz="3200" dirty="0">
              <a:solidFill>
                <a:srgbClr val="202A33"/>
              </a:solidFill>
              <a:latin typeface="PingFang SC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202A33"/>
                </a:solidFill>
                <a:latin typeface="PingFang SC"/>
              </a:rPr>
              <a:t> 股票策略</a:t>
            </a:r>
            <a:endParaRPr lang="en-US" altLang="zh-CN" sz="3200" dirty="0">
              <a:solidFill>
                <a:srgbClr val="202A33"/>
              </a:solidFill>
              <a:latin typeface="PingFang SC"/>
            </a:endParaRPr>
          </a:p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rgbClr val="202A33"/>
                </a:solidFill>
                <a:latin typeface="PingFang SC"/>
              </a:rPr>
              <a:t>可用于排除违约风险、财务暴雷，也可用于优质标的筛选</a:t>
            </a:r>
            <a:endParaRPr lang="en-US" altLang="zh-CN" sz="2400" dirty="0">
              <a:solidFill>
                <a:srgbClr val="202A33"/>
              </a:solidFill>
              <a:latin typeface="PingFang SC"/>
            </a:endParaRPr>
          </a:p>
          <a:p>
            <a:pPr>
              <a:spcAft>
                <a:spcPts val="1200"/>
              </a:spcAft>
            </a:pPr>
            <a:endParaRPr lang="en-US" altLang="zh-CN" sz="2400" dirty="0">
              <a:solidFill>
                <a:srgbClr val="202A33"/>
              </a:solidFill>
              <a:latin typeface="PingFang SC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202A33"/>
                </a:solidFill>
                <a:latin typeface="PingFang SC"/>
              </a:rPr>
              <a:t>多用超参调优进行数值分析和探索。</a:t>
            </a:r>
          </a:p>
          <a:p>
            <a:pPr algn="l">
              <a:spcAft>
                <a:spcPts val="1200"/>
              </a:spcAft>
            </a:pPr>
            <a:endParaRPr sz="1800" b="0" dirty="0">
              <a:solidFill>
                <a:srgbClr val="202A33"/>
              </a:solidFill>
              <a:latin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266262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流程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777240"/>
            <a:ext cx="488467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en-US" altLang="zh-CN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因子的</a:t>
            </a:r>
            <a:r>
              <a:rPr sz="30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步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2480" y="2067088"/>
            <a:ext cx="1060704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候选因子选取 ——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经济逻辑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、财务逻辑、业务逻辑、条款逻辑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Aft>
                <a:spcPts val="900"/>
              </a:spcAft>
            </a:pPr>
            <a:endParaRPr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因子检验 —— 分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回测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、因子分析、</a:t>
            </a: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避免因子冗余 、相关性矩阵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900"/>
              </a:spcAft>
            </a:pPr>
            <a:endParaRPr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多因子构建 </a:t>
            </a:r>
            <a:r>
              <a:rPr lang="en-US" altLang="zh-CN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数值确认交给超参调优做遍历。</a:t>
            </a:r>
          </a:p>
          <a:p>
            <a:pPr algn="l">
              <a:spcBef>
                <a:spcPts val="0"/>
              </a:spcBef>
              <a:spcAft>
                <a:spcPts val="900"/>
              </a:spcAft>
            </a:pPr>
            <a:endParaRPr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持续迭代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——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因子会失效，需滚动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观测和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再评估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F0D2BA-250D-6499-C75B-30E703DA8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08" y="1763442"/>
            <a:ext cx="10382784" cy="494055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279937E-AB17-F01B-42EF-2C14A8F915F7}"/>
              </a:ext>
            </a:extLst>
          </p:cNvPr>
          <p:cNvSpPr txBox="1"/>
          <p:nvPr/>
        </p:nvSpPr>
        <p:spPr>
          <a:xfrm>
            <a:off x="640080" y="242377"/>
            <a:ext cx="355578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双低</a:t>
            </a:r>
            <a:r>
              <a:rPr lang="en-US" altLang="zh-CN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财报因子排除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F7E8B6-9C7F-7942-F31A-F8ECFD39C19A}"/>
              </a:ext>
            </a:extLst>
          </p:cNvPr>
          <p:cNvSpPr/>
          <p:nvPr/>
        </p:nvSpPr>
        <p:spPr>
          <a:xfrm>
            <a:off x="658368" y="1065337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593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194560"/>
            <a:ext cx="2743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6000" b="1">
                <a:solidFill>
                  <a:srgbClr val="2E86DE"/>
                </a:solidFill>
                <a:latin typeface="PingFang SC"/>
              </a:rPr>
              <a:t>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383280"/>
            <a:ext cx="22365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互动环节</a:t>
            </a:r>
            <a:endParaRPr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80560"/>
            <a:ext cx="29546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800" b="0" dirty="0">
                <a:solidFill>
                  <a:srgbClr val="C9D6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思想的碰撞产生价值的花火</a:t>
            </a:r>
            <a:endParaRPr sz="1800" b="0" dirty="0">
              <a:solidFill>
                <a:srgbClr val="C9D6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43538-1859-2906-08E3-F70F9F47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297DD-E6C7-109E-5334-589D3D51538F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5270E-B2FB-4159-7F77-7AEADC4D85D3}"/>
              </a:ext>
            </a:extLst>
          </p:cNvPr>
          <p:cNvSpPr txBox="1"/>
          <p:nvPr/>
        </p:nvSpPr>
        <p:spPr>
          <a:xfrm>
            <a:off x="640080" y="4114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1400" b="1">
                <a:solidFill>
                  <a:srgbClr val="E67E22"/>
                </a:solidFill>
                <a:latin typeface="PingFang SC"/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D9467-E398-418E-8155-55119791FF89}"/>
              </a:ext>
            </a:extLst>
          </p:cNvPr>
          <p:cNvSpPr txBox="1"/>
          <p:nvPr/>
        </p:nvSpPr>
        <p:spPr>
          <a:xfrm>
            <a:off x="640080" y="777240"/>
            <a:ext cx="172675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3000" b="1" dirty="0" err="1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</a:t>
            </a: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预备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70B56-BEC2-A0FA-7104-64DF40196B8C}"/>
              </a:ext>
            </a:extLst>
          </p:cNvPr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2ED86-0EC5-94E2-226B-F8DA844EE041}"/>
              </a:ext>
            </a:extLst>
          </p:cNvPr>
          <p:cNvSpPr txBox="1"/>
          <p:nvPr/>
        </p:nvSpPr>
        <p:spPr>
          <a:xfrm>
            <a:off x="822960" y="1814192"/>
            <a:ext cx="106070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策略使用了财报因子需要替换新的</a:t>
            </a:r>
            <a:r>
              <a:rPr lang="en-US" altLang="zh-CN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v2.3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版本开头的自动化</a:t>
            </a:r>
            <a:endParaRPr lang="en-US" altLang="zh-CN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财报滞后 </a:t>
            </a:r>
            <a:r>
              <a:rPr lang="en-US" altLang="zh-CN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前视偏差？ → 使用 </a:t>
            </a:r>
            <a:r>
              <a:rPr lang="en-US" altLang="zh-CN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TTM</a:t>
            </a:r>
            <a:r>
              <a:rPr lang="zh-CN" altLang="en-US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、滚动回测。</a:t>
            </a:r>
            <a:endParaRPr lang="en-US" altLang="zh-CN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因子会失效吗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 →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会；靠多因子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稳定性筛选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持续迭代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小市值聚集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 → 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市值</a:t>
            </a: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、行业</a:t>
            </a:r>
            <a:r>
              <a:rPr sz="1800" b="0" dirty="0" err="1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中性化</a:t>
            </a:r>
            <a:r>
              <a:rPr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zh-CN" altLang="en-US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202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样本外过拟合？ → 经济、条款、跨周期等逻辑支持，样本外验证。</a:t>
            </a:r>
            <a:endParaRPr lang="en-US" altLang="zh-CN" sz="1800" b="0" dirty="0">
              <a:solidFill>
                <a:srgbClr val="202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zh-CN" altLang="en-US" sz="1800" b="0" dirty="0">
              <a:solidFill>
                <a:srgbClr val="202A33"/>
              </a:solidFill>
              <a:latin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1969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31850" y="2362041"/>
            <a:ext cx="10332720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600"/>
              </a:spcAf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感谢各位禄友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1400"/>
              </a:spcBef>
              <a:spcAft>
                <a:spcPts val="600"/>
              </a:spcAf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参与本次活动</a:t>
            </a:r>
            <a:endParaRPr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4DFF20-FF32-2E00-667D-820A885C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339746"/>
            <a:ext cx="2892415" cy="2168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DB895-27B7-B95C-1FA1-606E5422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4426D-AC88-D4E7-37BA-FA4EC2164DE4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5CA05F-5157-250A-251D-9DD4F20E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763" y="3926407"/>
            <a:ext cx="4231031" cy="19241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68EA2D-4E14-BB67-FBF3-B6DB1855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509496"/>
            <a:ext cx="3075707" cy="4777003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691DB74-8D40-65FF-6084-9B6A6C71E39D}"/>
              </a:ext>
            </a:extLst>
          </p:cNvPr>
          <p:cNvSpPr txBox="1"/>
          <p:nvPr/>
        </p:nvSpPr>
        <p:spPr>
          <a:xfrm>
            <a:off x="551180" y="374650"/>
            <a:ext cx="326243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3000" b="1" dirty="0">
                <a:solidFill>
                  <a:srgbClr val="0F2A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财报相关阅读资料</a:t>
            </a:r>
            <a:endParaRPr sz="3000" b="1" dirty="0">
              <a:solidFill>
                <a:srgbClr val="0F2A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FD1DFFB-6CDB-CAAC-F72A-1D4425EC3FCB}"/>
              </a:ext>
            </a:extLst>
          </p:cNvPr>
          <p:cNvSpPr/>
          <p:nvPr/>
        </p:nvSpPr>
        <p:spPr>
          <a:xfrm>
            <a:off x="658368" y="989469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5CDF80-335D-A74E-DC00-EE2E26D9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703" y="1448069"/>
            <a:ext cx="2696593" cy="48998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1DF55C-FEDF-6008-AAE0-EAC9CD7BF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329" y="1722923"/>
            <a:ext cx="4703901" cy="17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67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194560"/>
            <a:ext cx="2743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sz="6000" b="1">
                <a:solidFill>
                  <a:srgbClr val="2E86DE"/>
                </a:solidFill>
                <a:latin typeface="PingFang SC"/>
              </a:rPr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383280"/>
            <a:ext cx="22429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财报结构</a:t>
            </a:r>
            <a:endParaRPr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80560"/>
            <a:ext cx="48013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1800" b="0" dirty="0">
                <a:solidFill>
                  <a:srgbClr val="C9D6E3"/>
                </a:solidFill>
                <a:latin typeface="PingFang SC"/>
              </a:rPr>
              <a:t>搞懂财报结构，在财报因子中形成金融洞见。</a:t>
            </a:r>
            <a:endParaRPr sz="1800" b="0" dirty="0">
              <a:solidFill>
                <a:srgbClr val="C9D6E3"/>
              </a:solidFill>
              <a:latin typeface="PingFang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740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2868" y="745600"/>
            <a:ext cx="11430000" cy="502766"/>
          </a:xfrm>
          <a:prstGeom prst="rect">
            <a:avLst/>
          </a:prstGeom>
          <a:noFill/>
        </p:spPr>
        <p:txBody>
          <a:bodyPr wrap="square" lIns="226737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1E293B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三大报表综合视图与总结</a:t>
            </a:r>
            <a:endParaRPr lang="en-US" sz="3267" dirty="0"/>
          </a:p>
        </p:txBody>
      </p:sp>
      <p:sp>
        <p:nvSpPr>
          <p:cNvPr id="4" name="Shape 1"/>
          <p:cNvSpPr/>
          <p:nvPr/>
        </p:nvSpPr>
        <p:spPr>
          <a:xfrm>
            <a:off x="4743451" y="1993964"/>
            <a:ext cx="2705100" cy="1957833"/>
          </a:xfrm>
          <a:prstGeom prst="rect">
            <a:avLst/>
          </a:prstGeom>
          <a:solidFill>
            <a:srgbClr val="FFFFFF"/>
          </a:solidFill>
          <a:ln w="18288">
            <a:solidFill>
              <a:srgbClr val="E2E8F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89" y="2184463"/>
            <a:ext cx="428625" cy="3429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762500" y="2851213"/>
            <a:ext cx="266700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1E293B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资产负债表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4762500" y="3334605"/>
            <a:ext cx="2667000" cy="379206"/>
          </a:xfrm>
          <a:prstGeom prst="rect">
            <a:avLst/>
          </a:prstGeom>
          <a:noFill/>
        </p:spPr>
        <p:txBody>
          <a:bodyPr wrap="square" lIns="113453" tIns="0" rIns="113453" bIns="0" rtlCol="0" anchor="t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1133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财务状况的“底子”
所有价值的归宿与起点</a:t>
            </a:r>
            <a:endParaRPr lang="en-US" sz="1133" dirty="0"/>
          </a:p>
        </p:txBody>
      </p:sp>
      <p:sp>
        <p:nvSpPr>
          <p:cNvPr id="8" name="Shape 4"/>
          <p:cNvSpPr/>
          <p:nvPr/>
        </p:nvSpPr>
        <p:spPr>
          <a:xfrm>
            <a:off x="2438401" y="4294697"/>
            <a:ext cx="2705100" cy="1957833"/>
          </a:xfrm>
          <a:prstGeom prst="rect">
            <a:avLst/>
          </a:prstGeom>
          <a:solidFill>
            <a:srgbClr val="FFFFFF"/>
          </a:solidFill>
          <a:ln w="18288">
            <a:solidFill>
              <a:srgbClr val="E2E8F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363" y="4485197"/>
            <a:ext cx="257175" cy="3429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457451" y="5151946"/>
            <a:ext cx="266700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1E293B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利润表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2457451" y="5635340"/>
            <a:ext cx="2667000" cy="379206"/>
          </a:xfrm>
          <a:prstGeom prst="rect">
            <a:avLst/>
          </a:prstGeom>
          <a:noFill/>
        </p:spPr>
        <p:txBody>
          <a:bodyPr wrap="square" lIns="113453" tIns="0" rIns="113453" bIns="0" rtlCol="0" anchor="t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1133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经营成果的“面子”
解释财富如何创造</a:t>
            </a:r>
            <a:endParaRPr lang="en-US" sz="1133" dirty="0"/>
          </a:p>
        </p:txBody>
      </p:sp>
      <p:sp>
        <p:nvSpPr>
          <p:cNvPr id="12" name="Shape 7"/>
          <p:cNvSpPr/>
          <p:nvPr/>
        </p:nvSpPr>
        <p:spPr>
          <a:xfrm>
            <a:off x="7029451" y="4294697"/>
            <a:ext cx="2705100" cy="1957833"/>
          </a:xfrm>
          <a:prstGeom prst="rect">
            <a:avLst/>
          </a:prstGeom>
          <a:solidFill>
            <a:srgbClr val="FFFFFF"/>
          </a:solidFill>
          <a:ln w="18288">
            <a:solidFill>
              <a:srgbClr val="E2E8F0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119" y="4485197"/>
            <a:ext cx="385763" cy="3429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48500" y="5151946"/>
            <a:ext cx="266700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1E293B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现金流量表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7048500" y="5635340"/>
            <a:ext cx="2667000" cy="379206"/>
          </a:xfrm>
          <a:prstGeom prst="rect">
            <a:avLst/>
          </a:prstGeom>
          <a:noFill/>
        </p:spPr>
        <p:txBody>
          <a:bodyPr wrap="square" lIns="113453" tIns="0" rIns="113453" bIns="0" rtlCol="0" anchor="t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1133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生存发展的“日子”
解释现金如何流动</a:t>
            </a:r>
            <a:endParaRPr lang="en-US" sz="1133" dirty="0"/>
          </a:p>
        </p:txBody>
      </p:sp>
      <p:sp>
        <p:nvSpPr>
          <p:cNvPr id="16" name="Shape 10"/>
          <p:cNvSpPr/>
          <p:nvPr/>
        </p:nvSpPr>
        <p:spPr>
          <a:xfrm>
            <a:off x="0" y="6323541"/>
            <a:ext cx="12192000" cy="683419"/>
          </a:xfrm>
          <a:prstGeom prst="rect">
            <a:avLst/>
          </a:prstGeom>
          <a:solidFill>
            <a:srgbClr val="1E293B"/>
          </a:solidFill>
        </p:spPr>
      </p:sp>
      <p:sp>
        <p:nvSpPr>
          <p:cNvPr id="17" name="Text 11"/>
          <p:cNvSpPr/>
          <p:nvPr/>
        </p:nvSpPr>
        <p:spPr>
          <a:xfrm>
            <a:off x="0" y="6323541"/>
            <a:ext cx="12192000" cy="693801"/>
          </a:xfrm>
          <a:prstGeom prst="rect">
            <a:avLst/>
          </a:prstGeom>
          <a:noFill/>
        </p:spPr>
        <p:txBody>
          <a:bodyPr wrap="square" lIns="0" tIns="226737" rIns="0" bIns="226737" rtlCol="0" anchor="t">
            <a:spAutoFit/>
          </a:bodyPr>
          <a:lstStyle/>
          <a:p>
            <a:pPr algn="ctr"/>
            <a:r>
              <a:rPr lang="en-US" sz="1533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结论：三表互为补充，</a:t>
            </a:r>
            <a:r>
              <a:rPr lang="en-US" sz="1533" dirty="0">
                <a:solidFill>
                  <a:srgbClr val="60A5FA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资产负债表</a:t>
            </a:r>
            <a:r>
              <a:rPr lang="en-US" sz="1533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是核心，</a:t>
            </a:r>
            <a:r>
              <a:rPr lang="en-US" sz="1533" dirty="0">
                <a:solidFill>
                  <a:srgbClr val="60A5FA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利润表</a:t>
            </a:r>
            <a:r>
              <a:rPr lang="en-US" sz="1533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和</a:t>
            </a:r>
            <a:r>
              <a:rPr lang="en-US" sz="1533" dirty="0">
                <a:solidFill>
                  <a:srgbClr val="60A5FA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现金流量表</a:t>
            </a:r>
            <a:r>
              <a:rPr lang="en-US" sz="1533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是动态解释。</a:t>
            </a:r>
            <a:endParaRPr lang="en-US" sz="1533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1AD193C6-9E73-EB9D-24A9-E6C1F883FA6A}"/>
              </a:ext>
            </a:extLst>
          </p:cNvPr>
          <p:cNvSpPr/>
          <p:nvPr/>
        </p:nvSpPr>
        <p:spPr>
          <a:xfrm>
            <a:off x="658368" y="1600200"/>
            <a:ext cx="2926080" cy="45720"/>
          </a:xfrm>
          <a:prstGeom prst="rect">
            <a:avLst/>
          </a:prstGeom>
          <a:solidFill>
            <a:srgbClr val="2E8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493776"/>
            <a:ext cx="91440" cy="804672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49808" y="493776"/>
            <a:ext cx="530352" cy="530352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49808" y="493776"/>
            <a:ext cx="530352" cy="5303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752" y="420624"/>
            <a:ext cx="10241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三张表的关系  ·  看懂「勾稽关系」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042415"/>
            <a:ext cx="10424160" cy="3657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资产负债表是「时点快照」，利润表 + 现金流量表解释两次快照之间发生了什么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1481328"/>
            <a:ext cx="11183112" cy="15240"/>
          </a:xfrm>
          <a:prstGeom prst="rect">
            <a:avLst/>
          </a:prstGeom>
          <a:solidFill>
            <a:srgbClr val="E6E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502920" y="1755648"/>
            <a:ext cx="2468880" cy="1783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1755648"/>
            <a:ext cx="73152" cy="178308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77240" y="1901952"/>
            <a:ext cx="2057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期初 资产负债表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2395728"/>
            <a:ext cx="1965960" cy="10332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时点 · 家底快照</a:t>
            </a:r>
          </a:p>
          <a:p>
            <a:pPr algn="l">
              <a:lnSpc>
                <a:spcPct val="116000"/>
              </a:lnSpc>
            </a:pPr>
            <a:r>
              <a:rPr sz="125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（存量）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54096" y="2432304"/>
            <a:ext cx="457200" cy="438912"/>
          </a:xfrm>
          <a:prstGeom prst="rightArrow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3611880" y="1755648"/>
            <a:ext cx="4937760" cy="1783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611880" y="1865376"/>
            <a:ext cx="49377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3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本期 · 一个会计区间内发生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30752" y="2240280"/>
            <a:ext cx="2331720" cy="12070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730752" y="2359152"/>
            <a:ext cx="233172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利润表</a:t>
            </a:r>
          </a:p>
          <a:p>
            <a:pPr algn="ctr">
              <a:lnSpc>
                <a:spcPct val="100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赚了多少利润</a:t>
            </a:r>
          </a:p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（权责发生制）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44768" y="2240280"/>
            <a:ext cx="2331720" cy="12070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144768" y="2359152"/>
            <a:ext cx="233172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现金流量表</a:t>
            </a:r>
          </a:p>
          <a:p>
            <a:pPr algn="ctr">
              <a:lnSpc>
                <a:spcPct val="100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进出多少现金</a:t>
            </a:r>
          </a:p>
          <a:p>
            <a:pPr algn="ctr">
              <a:lnSpc>
                <a:spcPct val="100000"/>
              </a:lnSpc>
            </a:pPr>
            <a:r>
              <a:rPr sz="110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（收付实现制）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650224" y="2432304"/>
            <a:ext cx="457200" cy="438912"/>
          </a:xfrm>
          <a:prstGeom prst="rightArrow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9189720" y="1755648"/>
            <a:ext cx="2468880" cy="1783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9189720" y="1755648"/>
            <a:ext cx="73152" cy="178308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464040" y="1901952"/>
            <a:ext cx="2057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期末 资产负债表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64040" y="2395728"/>
            <a:ext cx="1965960" cy="10332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时点 · 家底快照</a:t>
            </a:r>
          </a:p>
          <a:p>
            <a:pPr algn="l">
              <a:lnSpc>
                <a:spcPct val="116000"/>
              </a:lnSpc>
            </a:pPr>
            <a:r>
              <a:rPr sz="125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（存量）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02920" y="3703320"/>
            <a:ext cx="11183112" cy="512064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502920" y="3703320"/>
            <a:ext cx="73152" cy="512064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77240" y="3703320"/>
            <a:ext cx="10725912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核心区分  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资产负债表 = </a:t>
            </a: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时点快照（存量）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；利润表 + 现金流量表 = </a:t>
            </a: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区间流量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，记录两次快照之间家底如何变化。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2920" y="4389120"/>
            <a:ext cx="3593592" cy="14173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502920" y="4389120"/>
            <a:ext cx="73152" cy="14173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777240" y="4535424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利润 → 净资产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" y="5029200"/>
            <a:ext cx="3090672" cy="6675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净利润 − 分红 = 留存收益 ↑</a:t>
            </a:r>
          </a:p>
          <a:p>
            <a:pPr algn="l">
              <a:lnSpc>
                <a:spcPct val="116000"/>
              </a:lnSpc>
            </a:pP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推高净资产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（即 ROE 的分母）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97680" y="4389120"/>
            <a:ext cx="3593592" cy="14173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4297680" y="4389120"/>
            <a:ext cx="73152" cy="14173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4572000" y="4535424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现金 → 货币资金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5029200"/>
            <a:ext cx="3090672" cy="6675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现金流量表【期末现金余额】</a:t>
            </a:r>
          </a:p>
          <a:p>
            <a:pPr algn="l">
              <a:lnSpc>
                <a:spcPct val="116000"/>
              </a:lnSpc>
            </a:pP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资产负债表【货币资金】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两表必然相等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92440" y="4389120"/>
            <a:ext cx="3593592" cy="14173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8092440" y="4389120"/>
            <a:ext cx="73152" cy="14173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366760" y="4535424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利润 ≠ 现金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66760" y="5029200"/>
            <a:ext cx="3090672" cy="6675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权责发生制 vs 收付实现制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差额 = 应计利润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盈利质量 / 排雷的关键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493776"/>
            <a:ext cx="91440" cy="804672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49808" y="493776"/>
            <a:ext cx="530352" cy="530352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49808" y="493776"/>
            <a:ext cx="530352" cy="5303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752" y="420624"/>
            <a:ext cx="10241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资产负债表  ·  公司成色的「底片」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042415"/>
            <a:ext cx="10424160" cy="3657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时点快照（存量）｜ 恒等式：资产 = 负债 + 所有者权益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1481328"/>
            <a:ext cx="11183112" cy="15240"/>
          </a:xfrm>
          <a:prstGeom prst="rect">
            <a:avLst/>
          </a:prstGeom>
          <a:solidFill>
            <a:srgbClr val="E6E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502920" y="1664208"/>
            <a:ext cx="11183112" cy="548640"/>
          </a:xfrm>
          <a:prstGeom prst="roundRect">
            <a:avLst/>
          </a:prstGeom>
          <a:solidFill>
            <a:srgbClr val="EAF0F6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02920" y="1664208"/>
            <a:ext cx="11183112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资产（钱花在哪）</a:t>
            </a: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=   </a:t>
            </a:r>
            <a:r>
              <a:rPr sz="16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负债（钱从哪借）</a:t>
            </a: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+   </a:t>
            </a:r>
            <a:r>
              <a:rPr sz="16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所有者权益（自己的钱）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2432304"/>
            <a:ext cx="3593592" cy="2331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2920" y="2432304"/>
            <a:ext cx="73152" cy="23317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77240" y="2578608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 · 钱花在哪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3072384"/>
            <a:ext cx="3090672" cy="15819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流动资产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货币资金 / 应收账款 / 存货</a:t>
            </a:r>
          </a:p>
          <a:p>
            <a:pPr algn="l">
              <a:lnSpc>
                <a:spcPct val="116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非流动资产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固定资产 / 在建工程 / 无形资产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商誉 = 减值雷区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97680" y="2432304"/>
            <a:ext cx="3593592" cy="2331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297680" y="2432304"/>
            <a:ext cx="73152" cy="23317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572000" y="2578608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负债 · 钱从哪借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072384"/>
            <a:ext cx="3090672" cy="15819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流动负债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短期借款 / 应付账款 / 应付票据</a:t>
            </a:r>
          </a:p>
          <a:p>
            <a:pPr algn="l">
              <a:lnSpc>
                <a:spcPct val="116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非流动负债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长期借款 / 应付债券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资产负债率 &lt; 60% 为关键开关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92440" y="2432304"/>
            <a:ext cx="3593592" cy="2331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8092440" y="2432304"/>
            <a:ext cx="73152" cy="23317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366760" y="2578608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所有者权益 · 自己的钱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6760" y="3072384"/>
            <a:ext cx="3090672" cy="15819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投入资本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股本 / 资本公积</a:t>
            </a:r>
          </a:p>
          <a:p>
            <a:pPr algn="l">
              <a:lnSpc>
                <a:spcPct val="116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留存收益</a:t>
            </a:r>
          </a:p>
          <a:p>
            <a:pPr algn="l">
              <a:lnSpc>
                <a:spcPct val="116000"/>
              </a:lnSpc>
            </a:pPr>
            <a:r>
              <a:rPr sz="12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盈余公积 / 未分配利润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ROE 的分母（净资产）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" y="4956048"/>
            <a:ext cx="11183112" cy="1170432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502920" y="4956048"/>
            <a:ext cx="73152" cy="1170432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77240" y="4956048"/>
            <a:ext cx="10725912" cy="11704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反常识看点  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市场过度盯利润表的边际变化，但</a:t>
            </a: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资产负债表才是研究公司的起点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——资产的「投向」决定商业模式。</a:t>
            </a:r>
          </a:p>
          <a:p>
            <a:pPr algn="l">
              <a:lnSpc>
                <a:spcPct val="116000"/>
              </a:lnSpc>
            </a:pPr>
            <a:r>
              <a:rPr sz="13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勾稽关系  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留存收益 ← 利润表净利润逐年累积；货币资金 ← 现金流量表期末现金余额。</a:t>
            </a:r>
          </a:p>
          <a:p>
            <a:pPr algn="l">
              <a:lnSpc>
                <a:spcPct val="116000"/>
              </a:lnSpc>
            </a:pPr>
            <a:r>
              <a:rPr sz="13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关联因子  </a:t>
            </a: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资产负债率 · ROE（净资产）· 商誉/应收/存货减值排雷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493776"/>
            <a:ext cx="91440" cy="804672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49808" y="493776"/>
            <a:ext cx="530352" cy="530352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49808" y="493776"/>
            <a:ext cx="530352" cy="5303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752" y="420624"/>
            <a:ext cx="10241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利润表  ·  一段时间的「经营成绩单」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042415"/>
            <a:ext cx="10424160" cy="3657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区间流量｜ 反映成长性与拐点：收入如何一层层变成净利润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1481328"/>
            <a:ext cx="11183112" cy="15240"/>
          </a:xfrm>
          <a:prstGeom prst="rect">
            <a:avLst/>
          </a:prstGeom>
          <a:solidFill>
            <a:srgbClr val="E6E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502920" y="1755648"/>
            <a:ext cx="1161288" cy="640080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02920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营业收入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41932" y="1755648"/>
            <a:ext cx="1161288" cy="640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41932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 营业成本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80944" y="1755648"/>
            <a:ext cx="1161288" cy="640080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980944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毛利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19956" y="1755648"/>
            <a:ext cx="1161288" cy="640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219956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 三费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58968" y="1755648"/>
            <a:ext cx="1161288" cy="640080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458968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营业利润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7980" y="1755648"/>
            <a:ext cx="1161288" cy="640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97980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 营业外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936992" y="1755648"/>
            <a:ext cx="1161288" cy="640080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936992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利润总额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76004" y="1755648"/>
            <a:ext cx="1161288" cy="64008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176004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0">
                <a:solidFill>
                  <a:srgbClr val="8A97A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 所得税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415016" y="1755648"/>
            <a:ext cx="1161288" cy="640080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0415016" y="1755648"/>
            <a:ext cx="116128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净利润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" y="2487168"/>
            <a:ext cx="11183112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2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 → 毛利 → 营业利润 → 净利润：每一层都对应一个可拆解的盈利能力因子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2920" y="2834640"/>
            <a:ext cx="3593592" cy="21031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502920" y="2834640"/>
            <a:ext cx="73152" cy="21031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777240" y="2980944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关键比率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" y="3474720"/>
            <a:ext cx="3090672" cy="13533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毛利率 = 毛利 / 营收</a:t>
            </a:r>
          </a:p>
          <a:p>
            <a:pPr algn="l">
              <a:lnSpc>
                <a:spcPct val="116000"/>
              </a:lnSpc>
            </a:pPr>
            <a:r>
              <a:rPr sz="11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定价权与竞争力</a:t>
            </a:r>
          </a:p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净利率 = 净利 / 营收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ROE = 净利率 × 周转 × 杠杆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97680" y="2834640"/>
            <a:ext cx="3593592" cy="21031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4297680" y="2834640"/>
            <a:ext cx="73152" cy="2103120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4572000" y="2980944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看成长 · 看拐点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474720"/>
            <a:ext cx="3090672" cy="6510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营收</a:t>
            </a:r>
            <a:r>
              <a:rPr sz="130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/ </a:t>
            </a:r>
            <a:r>
              <a:rPr sz="13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净利同比增速</a:t>
            </a:r>
            <a:endParaRPr sz="1300" b="1" dirty="0">
              <a:solidFill>
                <a:srgbClr val="2331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6000"/>
              </a:lnSpc>
            </a:pPr>
            <a:r>
              <a:rPr sz="115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成长性与景气拐点</a:t>
            </a:r>
            <a:endParaRPr sz="1150" b="0" dirty="0">
              <a:solidFill>
                <a:srgbClr val="5C6B7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6000"/>
              </a:lnSpc>
            </a:pPr>
            <a:r>
              <a:rPr sz="130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ROE </a:t>
            </a:r>
            <a:r>
              <a:rPr sz="13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内生</a:t>
            </a:r>
            <a:r>
              <a:rPr sz="130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vs </a:t>
            </a:r>
            <a:r>
              <a:rPr sz="13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外延</a:t>
            </a:r>
            <a:endParaRPr sz="1300" b="1" dirty="0">
              <a:solidFill>
                <a:srgbClr val="2331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092440" y="2834640"/>
            <a:ext cx="3593592" cy="21031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8092440" y="2834640"/>
            <a:ext cx="73152" cy="2103120"/>
          </a:xfrm>
          <a:prstGeom prst="rect">
            <a:avLst/>
          </a:prstGeom>
          <a:solidFill>
            <a:srgbClr val="C06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8366760" y="2980944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排雷 · 警惕粉饰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66760" y="3474720"/>
            <a:ext cx="3090672" cy="13533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增收不增利 → 成本失控</a:t>
            </a:r>
          </a:p>
          <a:p>
            <a:pPr algn="l">
              <a:lnSpc>
                <a:spcPct val="116000"/>
              </a:lnSpc>
            </a:pPr>
            <a:r>
              <a:rPr sz="130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增利不增收 → 靠非经常损益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 看「扣非净利润」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2920" y="5138928"/>
            <a:ext cx="11183112" cy="969264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502920" y="5138928"/>
            <a:ext cx="73152" cy="969264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777240" y="5400678"/>
            <a:ext cx="10725912" cy="44576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6000"/>
              </a:lnSpc>
            </a:pPr>
            <a:r>
              <a:rPr sz="1300" b="1" dirty="0" err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勾稽关系</a:t>
            </a:r>
            <a:r>
              <a:rPr sz="1300" b="1" dirty="0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5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净利润</a:t>
            </a:r>
            <a:r>
              <a:rPr sz="125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</a:t>
            </a:r>
            <a:r>
              <a:rPr sz="125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流入资产负债表「留存收益</a:t>
            </a:r>
            <a:r>
              <a:rPr sz="125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」；</a:t>
            </a:r>
            <a:r>
              <a:rPr sz="125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与现金流量表</a:t>
            </a:r>
            <a:r>
              <a:rPr sz="125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5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对照</a:t>
            </a:r>
            <a:r>
              <a:rPr sz="125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= </a:t>
            </a:r>
            <a:r>
              <a:rPr sz="125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看盈利质量</a:t>
            </a:r>
            <a:r>
              <a:rPr sz="125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l">
              <a:lnSpc>
                <a:spcPct val="116000"/>
              </a:lnSpc>
            </a:pPr>
            <a:r>
              <a:rPr sz="1300" b="1" dirty="0" err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核心立场</a:t>
            </a:r>
            <a:r>
              <a:rPr sz="1300" b="1" dirty="0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5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利润是观点、是会计估计的结果</a:t>
            </a:r>
            <a:r>
              <a:rPr sz="125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25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必须用现金流量表来「验真</a:t>
            </a:r>
            <a:r>
              <a:rPr sz="125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" y="493776"/>
            <a:ext cx="91440" cy="804672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49808" y="493776"/>
            <a:ext cx="530352" cy="530352"/>
          </a:xfrm>
          <a:prstGeom prst="round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49808" y="493776"/>
            <a:ext cx="530352" cy="5303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752" y="525220"/>
            <a:ext cx="1024128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现金流量表</a:t>
            </a:r>
            <a:r>
              <a:rPr sz="280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·  </a:t>
            </a:r>
            <a:r>
              <a:rPr sz="28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利润是</a:t>
            </a:r>
            <a:r>
              <a:rPr lang="zh-CN" altLang="en-US" sz="280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账面</a:t>
            </a:r>
            <a:r>
              <a:rPr sz="2800" b="1" dirty="0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 err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现金才是事实</a:t>
            </a:r>
            <a:endParaRPr sz="2800" b="1" dirty="0">
              <a:solidFill>
                <a:srgbClr val="2331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0" y="1042415"/>
            <a:ext cx="10424160" cy="3657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区间流量｜ 真金白银的进出，最难粉饰——三张表里的「测谎仪」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" y="1481328"/>
            <a:ext cx="11183112" cy="15240"/>
          </a:xfrm>
          <a:prstGeom prst="rect">
            <a:avLst/>
          </a:prstGeom>
          <a:solidFill>
            <a:srgbClr val="E6E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502920" y="1700784"/>
            <a:ext cx="3593592" cy="1755648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1700784"/>
            <a:ext cx="73152" cy="1755648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77240" y="1847088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经营活动 CFO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2340864"/>
            <a:ext cx="3090672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主业「造血」能力</a:t>
            </a:r>
          </a:p>
          <a:p>
            <a:pPr algn="l">
              <a:lnSpc>
                <a:spcPct val="116000"/>
              </a:lnSpc>
            </a:pPr>
            <a:r>
              <a:rPr sz="11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卖货收现 − 采购付薪付税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健康：为正，且 ≥ 净利润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97680" y="1700784"/>
            <a:ext cx="3593592" cy="1755648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297680" y="1700784"/>
            <a:ext cx="73152" cy="1755648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72000" y="1847088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投资活动 CFI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340864"/>
            <a:ext cx="3090672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资本开支 / 对外扩张</a:t>
            </a:r>
          </a:p>
          <a:p>
            <a:pPr algn="l">
              <a:lnSpc>
                <a:spcPct val="116000"/>
              </a:lnSpc>
            </a:pPr>
            <a:r>
              <a:rPr sz="11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买设备、建产能、并购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成长期常为负（播种，正常）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2440" y="1700784"/>
            <a:ext cx="3593592" cy="1755648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092440" y="1700784"/>
            <a:ext cx="73152" cy="1755648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366760" y="1847088"/>
            <a:ext cx="318211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筹资活动 CFF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6760" y="2340864"/>
            <a:ext cx="3090672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融资 / 还债 / 分红</a:t>
            </a:r>
          </a:p>
          <a:p>
            <a:pPr algn="l">
              <a:lnSpc>
                <a:spcPct val="116000"/>
              </a:lnSpc>
            </a:pPr>
            <a:r>
              <a:rPr sz="11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借款、发债、增发、派现</a:t>
            </a:r>
          </a:p>
          <a:p>
            <a:pPr algn="l">
              <a:lnSpc>
                <a:spcPct val="116000"/>
              </a:lnSpc>
            </a:pPr>
            <a:r>
              <a:rPr sz="125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成熟期常为负（还债+分红）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" y="3675887"/>
            <a:ext cx="11183112" cy="3108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三个正负号 = 八幅「企业肖像」（经营 / 投资 / 筹资）—— 精选 4 种：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2920" y="4041648"/>
            <a:ext cx="2697480" cy="1188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02920" y="4041648"/>
            <a:ext cx="2697480" cy="64008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04088" y="4187952"/>
            <a:ext cx="2331720" cy="3840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  −  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088" y="4572000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成熟绩优 · 现金牛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4088" y="4882896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造血+扩张+还债分红，最健康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346704" y="4041648"/>
            <a:ext cx="2697480" cy="1188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3346704" y="4041648"/>
            <a:ext cx="2697480" cy="64008"/>
          </a:xfrm>
          <a:prstGeom prst="rect">
            <a:avLst/>
          </a:prstGeom>
          <a:solidFill>
            <a:srgbClr val="3E6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547872" y="4187952"/>
            <a:ext cx="2331720" cy="3840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3E6F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  −  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47872" y="4572000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成长扩张型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47872" y="4882896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边赚边融资猛扩张，看投向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90488" y="4041648"/>
            <a:ext cx="2697480" cy="1188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6190488" y="4041648"/>
            <a:ext cx="2697480" cy="64008"/>
          </a:xfrm>
          <a:prstGeom prst="rect">
            <a:avLst/>
          </a:prstGeom>
          <a:solidFill>
            <a:srgbClr val="C06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391656" y="4187952"/>
            <a:ext cx="2331720" cy="3840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  −  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1656" y="4572000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烧钱赌未来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91656" y="4882896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亏损仍扩张、靠输血，风险高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034272" y="4041648"/>
            <a:ext cx="2697480" cy="11887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9034272" y="4041648"/>
            <a:ext cx="2697480" cy="64008"/>
          </a:xfrm>
          <a:prstGeom prst="rect">
            <a:avLst/>
          </a:prstGeom>
          <a:solidFill>
            <a:srgbClr val="C06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9235440" y="4187952"/>
            <a:ext cx="2331720" cy="3840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  +  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35440" y="4572000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50" b="1">
                <a:solidFill>
                  <a:srgbClr val="2331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衰退困境 · 卖血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35440" y="4882896"/>
            <a:ext cx="233172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050" b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亏损靠变卖资产还债，危险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02920" y="5440680"/>
            <a:ext cx="11183112" cy="731520"/>
          </a:xfrm>
          <a:prstGeom prst="roundRect">
            <a:avLst/>
          </a:prstGeom>
          <a:solidFill>
            <a:srgbClr val="F7F9FB"/>
          </a:solidFill>
          <a:ln w="12700">
            <a:solidFill>
              <a:srgbClr val="E6EB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502920" y="5440680"/>
            <a:ext cx="73152" cy="731520"/>
          </a:xfrm>
          <a:prstGeom prst="rect">
            <a:avLst/>
          </a:prstGeom>
          <a:solidFill>
            <a:srgbClr val="C065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777240" y="5699583"/>
            <a:ext cx="10725912" cy="21371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6000"/>
              </a:lnSpc>
            </a:pPr>
            <a:r>
              <a:rPr sz="1300" b="1" dirty="0" err="1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排雷信号</a:t>
            </a:r>
            <a:r>
              <a:rPr sz="1300" b="1" dirty="0">
                <a:solidFill>
                  <a:srgbClr val="C065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净利为正但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20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经营活动产生的现金流量净额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为负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｜ 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净现比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20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经营活动产生的现金流量净额 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/净</a:t>
            </a:r>
            <a:r>
              <a:rPr lang="zh-CN" altLang="en-US"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&lt;1 ｜ 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靠筹资续命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−·</a:t>
            </a:r>
            <a:r>
              <a:rPr sz="1200" b="0" dirty="0" err="1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筹资</a:t>
            </a:r>
            <a:r>
              <a:rPr sz="1200" b="0" dirty="0">
                <a:solidFill>
                  <a:srgbClr val="5C6B7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1313</Words>
  <Application>Microsoft Office PowerPoint</Application>
  <PresentationFormat>宽屏</PresentationFormat>
  <Paragraphs>255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Inter</vt:lpstr>
      <vt:lpstr>Inter Bold</vt:lpstr>
      <vt:lpstr>Inter Medium</vt:lpstr>
      <vt:lpstr>PingFang SC</vt:lpstr>
      <vt:lpstr>等线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张明皇</dc:creator>
  <dc:description>generated using python-pptx</dc:description>
  <cp:lastModifiedBy>明皇 张</cp:lastModifiedBy>
  <cp:revision>6</cp:revision>
  <dcterms:created xsi:type="dcterms:W3CDTF">2013-01-27T09:14:00Z</dcterms:created>
  <dcterms:modified xsi:type="dcterms:W3CDTF">2026-06-08T04:17:55Z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B99B699638744626B6C6AE8A5F6E2BDE_13</vt:lpwstr>
  </property>
  <property fmtid="{D5CDD505-2E9C-101B-9397-08002B2CF9AE}" pid="3" name="KSOProductBuildVer">
    <vt:lpwstr>2052-12.1.0.23125</vt:lpwstr>
  </property>
</Properties>
</file>