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69" r:id="rId7"/>
    <p:sldId id="277" r:id="rId8"/>
    <p:sldId id="292" r:id="rId9"/>
    <p:sldId id="264" r:id="rId10"/>
    <p:sldId id="283" r:id="rId11"/>
    <p:sldId id="274" r:id="rId12"/>
    <p:sldId id="282" r:id="rId13"/>
    <p:sldId id="267" r:id="rId14"/>
    <p:sldId id="293" r:id="rId15"/>
    <p:sldId id="272" r:id="rId16"/>
    <p:sldId id="273" r:id="rId17"/>
    <p:sldId id="278" r:id="rId18"/>
    <p:sldId id="284" r:id="rId19"/>
    <p:sldId id="270" r:id="rId20"/>
    <p:sldId id="268" r:id="rId21"/>
    <p:sldId id="286" r:id="rId22"/>
    <p:sldId id="275" r:id="rId23"/>
    <p:sldId id="285" r:id="rId24"/>
    <p:sldId id="290" r:id="rId25"/>
    <p:sldId id="287" r:id="rId26"/>
    <p:sldId id="281" r:id="rId27"/>
    <p:sldId id="289" r:id="rId28"/>
    <p:sldId id="280" r:id="rId29"/>
    <p:sldId id="288" r:id="rId30"/>
    <p:sldId id="266" r:id="rId31"/>
    <p:sldId id="271" r:id="rId32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4" y="2571750"/>
            <a:ext cx="9129713" cy="7144"/>
          </a:xfrm>
          <a:prstGeom prst="rect">
            <a:avLst/>
          </a:prstGeom>
          <a:solidFill>
            <a:srgbClr val="0047AB">
              <a:alpha val="1000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4572000" y="7144"/>
            <a:ext cx="7144" cy="5129213"/>
          </a:xfrm>
          <a:prstGeom prst="rect">
            <a:avLst/>
          </a:prstGeom>
          <a:solidFill>
            <a:srgbClr val="0047AB">
              <a:alpha val="1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857250" y="1772208"/>
            <a:ext cx="8286750" cy="1599084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7" name="Shape 4"/>
          <p:cNvSpPr/>
          <p:nvPr/>
        </p:nvSpPr>
        <p:spPr>
          <a:xfrm>
            <a:off x="1939290" y="1772208"/>
            <a:ext cx="57150" cy="1599084"/>
          </a:xfrm>
          <a:prstGeom prst="rect">
            <a:avLst/>
          </a:prstGeom>
          <a:solidFill>
            <a:srgbClr val="0047AB"/>
          </a:solidFill>
        </p:spPr>
      </p:sp>
      <p:sp>
        <p:nvSpPr>
          <p:cNvPr id="8" name="Text 5"/>
          <p:cNvSpPr/>
          <p:nvPr/>
        </p:nvSpPr>
        <p:spPr>
          <a:xfrm>
            <a:off x="2475865" y="1729663"/>
            <a:ext cx="8001000" cy="165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禄得网</a:t>
            </a:r>
            <a:r>
              <a:rPr lang="zh-CN" altLang="en-US" sz="329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第八期直播活动</a:t>
            </a:r>
            <a:endParaRPr lang="en-US" sz="3295" b="1" dirty="0">
              <a:solidFill>
                <a:srgbClr val="0F172A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4300"/>
              </a:lnSpc>
              <a:buNone/>
            </a:pPr>
            <a:r>
              <a:rPr lang="en-US" sz="3295" b="1" dirty="0">
                <a:solidFill>
                  <a:srgbClr val="0F172A"/>
                </a:solidFill>
                <a:latin typeface="微软雅黑" panose="020B0503020204020204" charset="-122"/>
                <a:ea typeface="微软雅黑" panose="020B0503020204020204" charset="-122"/>
                <a:cs typeface="Inter" pitchFamily="34" charset="-120"/>
              </a:rPr>
              <a:t>——</a:t>
            </a:r>
            <a:r>
              <a:rPr lang="en-US" sz="329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因子与策略相关性</a:t>
            </a:r>
            <a:r>
              <a:rPr lang="en-US" sz="329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3295" dirty="0"/>
          </a:p>
        </p:txBody>
      </p:sp>
      <p:sp>
        <p:nvSpPr>
          <p:cNvPr id="9" name="Text 6"/>
          <p:cNvSpPr/>
          <p:nvPr/>
        </p:nvSpPr>
        <p:spPr>
          <a:xfrm>
            <a:off x="2475865" y="3089153"/>
            <a:ext cx="3691890" cy="2819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zh-CN" altLang="en-US" sz="1705" dirty="0"/>
              <a:t>对策略及其策略内</a:t>
            </a:r>
            <a:r>
              <a:rPr lang="zh-CN" altLang="en-US" sz="1705" dirty="0"/>
              <a:t>因子进行相关性</a:t>
            </a:r>
            <a:r>
              <a:rPr lang="zh-CN" altLang="en-US" sz="1705" dirty="0"/>
              <a:t>检验</a:t>
            </a:r>
            <a:endParaRPr lang="zh-CN" altLang="en-US" sz="1705" dirty="0"/>
          </a:p>
        </p:txBody>
      </p:sp>
      <p:pic>
        <p:nvPicPr>
          <p:cNvPr id="10" name="图片 9" descr="禄得网+网址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497205"/>
            <a:ext cx="1836420" cy="662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253365" y="234950"/>
            <a:ext cx="8553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说明：策略内进行</a:t>
            </a:r>
            <a:r>
              <a:rPr lang="en-US" altLang="zh-CN"/>
              <a:t>IC</a:t>
            </a:r>
            <a:r>
              <a:rPr lang="zh-CN" altLang="en-US"/>
              <a:t>指标计算的标的为排除因子过滤后的所有</a:t>
            </a:r>
            <a:r>
              <a:rPr lang="zh-CN" altLang="en-US"/>
              <a:t>标的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330"/>
            <a:ext cx="9144000" cy="35191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flipH="1">
            <a:off x="2618740" y="2372995"/>
            <a:ext cx="761365" cy="276225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842645" y="1230630"/>
            <a:ext cx="7374890" cy="2987675"/>
          </a:xfrm>
          <a:prstGeom prst="rect">
            <a:avLst/>
          </a:prstGeom>
        </p:spPr>
        <p:txBody>
          <a:bodyPr>
            <a:noAutofit/>
          </a:bodyPr>
          <a:p>
            <a:pPr indent="0">
              <a:buFont typeface="Arial" panose="020B0604020202020204" pitchFamily="34" charset="0"/>
              <a:buNone/>
            </a:pPr>
            <a:endParaRPr lang="zh-CN" altLang="en-US" sz="16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600" b="1"/>
              <a:t>n</a:t>
            </a:r>
            <a:r>
              <a:rPr lang="zh-CN" altLang="en-US" sz="1600" b="1"/>
              <a:t>日滚动均值：</a:t>
            </a:r>
            <a:r>
              <a:rPr lang="zh-CN" altLang="en-US" sz="1600"/>
              <a:t>过去</a:t>
            </a:r>
            <a:r>
              <a:rPr lang="en-US" altLang="zh-CN" sz="1600"/>
              <a:t>20</a:t>
            </a:r>
            <a:r>
              <a:rPr lang="zh-CN" altLang="en-US" sz="1600"/>
              <a:t>个交易日</a:t>
            </a:r>
            <a:r>
              <a:rPr lang="en-US" altLang="zh-CN" sz="1600"/>
              <a:t>IC</a:t>
            </a:r>
            <a:r>
              <a:rPr lang="zh-CN" altLang="en-US" sz="1600"/>
              <a:t>的平均值。把日</a:t>
            </a:r>
            <a:r>
              <a:rPr lang="en-US" altLang="zh-CN" sz="1600"/>
              <a:t>IC</a:t>
            </a:r>
            <a:r>
              <a:rPr lang="zh-CN" altLang="en-US" sz="1600"/>
              <a:t>的噪音平滑掉，看因子近期是否还有效。查看因子近期的相关性</a:t>
            </a:r>
            <a:r>
              <a:rPr lang="zh-CN" altLang="en-US" sz="1600"/>
              <a:t>走势。</a:t>
            </a: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b="1"/>
              <a:t>累计</a:t>
            </a:r>
            <a:r>
              <a:rPr lang="en-US" altLang="zh-CN" sz="1600" b="1"/>
              <a:t>IC</a:t>
            </a:r>
            <a:r>
              <a:rPr lang="zh-CN" altLang="en-US" sz="1600" b="1"/>
              <a:t>：</a:t>
            </a:r>
            <a:r>
              <a:rPr lang="zh-CN" altLang="en-US" sz="1600"/>
              <a:t>从起始日到当天，所有日</a:t>
            </a:r>
            <a:r>
              <a:rPr lang="en-US" altLang="zh-CN" sz="1600"/>
              <a:t>IC</a:t>
            </a:r>
            <a:r>
              <a:rPr lang="zh-CN" altLang="en-US" sz="1600"/>
              <a:t>的累加值。它反映因子的长期累积预测能力。单调上行或下行说明因子持续有效且方向稳定；走平说明因子失效了；反转说明因子与收益的相关性方向</a:t>
            </a:r>
            <a:r>
              <a:rPr lang="zh-CN" altLang="en-US" sz="1600"/>
              <a:t>改变。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253365" y="234950"/>
            <a:ext cx="8553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指标说明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14458"/>
          <a:stretch>
            <a:fillRect/>
          </a:stretch>
        </p:blipFill>
        <p:spPr>
          <a:xfrm>
            <a:off x="257175" y="0"/>
            <a:ext cx="8672195" cy="2484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b="14408"/>
          <a:stretch>
            <a:fillRect/>
          </a:stretch>
        </p:blipFill>
        <p:spPr>
          <a:xfrm>
            <a:off x="257175" y="2571750"/>
            <a:ext cx="8760460" cy="255905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3766185" y="1000125"/>
            <a:ext cx="1417955" cy="5264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018665" y="3467100"/>
            <a:ext cx="1417955" cy="5264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3954145" y="3851910"/>
            <a:ext cx="925195" cy="3352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6015"/>
            <a:ext cx="9144000" cy="40074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66160" y="3042285"/>
            <a:ext cx="895985" cy="44386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3890" y="2799080"/>
            <a:ext cx="873125" cy="68453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43890" y="2156460"/>
            <a:ext cx="877570" cy="41592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16065" y="4297045"/>
            <a:ext cx="877570" cy="41592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7331075" y="3821430"/>
            <a:ext cx="437515" cy="43307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4221480" y="2850515"/>
            <a:ext cx="437515" cy="43307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1303020" y="2712720"/>
            <a:ext cx="437515" cy="43307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266190" y="1957705"/>
            <a:ext cx="437515" cy="43307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56210" y="71120"/>
            <a:ext cx="6810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策略内的因子应该考虑正负相关性平衡（足球队攻防</a:t>
            </a:r>
            <a:r>
              <a:rPr lang="zh-CN" altLang="en-US"/>
              <a:t>兼备）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调整存在高度相关性的两因子，避免因子</a:t>
            </a:r>
            <a:r>
              <a:rPr lang="zh-CN" altLang="en-US"/>
              <a:t>冗余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sp>
        <p:nvSpPr>
          <p:cNvPr id="3" name="Text 2"/>
          <p:cNvSpPr/>
          <p:nvPr/>
        </p:nvSpPr>
        <p:spPr>
          <a:xfrm>
            <a:off x="170180" y="292894"/>
            <a:ext cx="5130800" cy="34607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zh-CN" altLang="en-US" sz="20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如果策略内都是高度相关的因子会是什么</a:t>
            </a:r>
            <a:r>
              <a:rPr lang="zh-CN" altLang="en-US" sz="20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样？</a:t>
            </a:r>
            <a:endParaRPr lang="zh-CN" altLang="en-US" sz="201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790"/>
            <a:ext cx="9144000" cy="29165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sp>
        <p:nvSpPr>
          <p:cNvPr id="3" name="Text 2"/>
          <p:cNvSpPr/>
          <p:nvPr/>
        </p:nvSpPr>
        <p:spPr>
          <a:xfrm>
            <a:off x="571500" y="292894"/>
            <a:ext cx="4361180" cy="34607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zh-CN" altLang="en-US" sz="20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策略中如何使用？以六因子策略为</a:t>
            </a:r>
            <a:r>
              <a:rPr lang="zh-CN" altLang="en-US" sz="20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例子</a:t>
            </a:r>
            <a:endParaRPr lang="zh-CN" altLang="en-US" sz="201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130"/>
            <a:ext cx="9144000" cy="24942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5735" y="2955290"/>
            <a:ext cx="8731250" cy="51308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6042660" y="2291080"/>
            <a:ext cx="740410" cy="66421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4" y="2571750"/>
            <a:ext cx="9129713" cy="7144"/>
          </a:xfrm>
          <a:prstGeom prst="rect">
            <a:avLst/>
          </a:prstGeom>
          <a:solidFill>
            <a:srgbClr val="0047AB">
              <a:alpha val="1000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4572000" y="7144"/>
            <a:ext cx="7144" cy="5129213"/>
          </a:xfrm>
          <a:prstGeom prst="rect">
            <a:avLst/>
          </a:prstGeom>
          <a:solidFill>
            <a:srgbClr val="0047AB">
              <a:alpha val="1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857250" y="1772208"/>
            <a:ext cx="8286750" cy="1599084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pic>
        <p:nvPicPr>
          <p:cNvPr id="10" name="图片 9" descr="禄得网+网址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497205"/>
            <a:ext cx="1836420" cy="6629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85290" y="2278380"/>
            <a:ext cx="5780405" cy="612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l">
              <a:lnSpc>
                <a:spcPts val="2200"/>
              </a:lnSpc>
              <a:buNone/>
            </a:pPr>
            <a:r>
              <a:rPr lang="zh-CN" altLang="en-US" sz="44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+mn-ea"/>
              </a:rPr>
              <a:t>三、策略相关性</a:t>
            </a:r>
            <a:r>
              <a:rPr lang="zh-CN" altLang="en-US" sz="44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+mn-ea"/>
              </a:rPr>
              <a:t>分析</a:t>
            </a:r>
            <a:endParaRPr lang="zh-CN" altLang="en-US" sz="4400" b="1" dirty="0">
              <a:solidFill>
                <a:srgbClr val="0F172A"/>
              </a:solidFill>
              <a:latin typeface="Inter" pitchFamily="34" charset="0"/>
              <a:ea typeface="Inter" pitchFamily="34" charset="-122"/>
              <a:cs typeface="Inter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6645"/>
            <a:ext cx="9144000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6325"/>
            <a:ext cx="9143365" cy="26955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0500" y="227330"/>
            <a:ext cx="53041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高度相关的两个策略，同涨同跌，不适宜</a:t>
            </a:r>
            <a:r>
              <a:rPr lang="zh-CN" altLang="en-US">
                <a:sym typeface="+mn-ea"/>
              </a:rPr>
              <a:t>组合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3140"/>
            <a:ext cx="9144000" cy="26714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015" y="239395"/>
            <a:ext cx="59347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高度相关的两个策略，同涨同跌，不适宜组合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0" y="127873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5" name="Text 2"/>
          <p:cNvSpPr/>
          <p:nvPr/>
        </p:nvSpPr>
        <p:spPr>
          <a:xfrm>
            <a:off x="571500" y="394692"/>
            <a:ext cx="746125" cy="41021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目录 </a:t>
            </a:r>
            <a:endParaRPr lang="en-US" sz="2435" dirty="0"/>
          </a:p>
        </p:txBody>
      </p:sp>
      <p:sp>
        <p:nvSpPr>
          <p:cNvPr id="6" name="Text 3"/>
          <p:cNvSpPr/>
          <p:nvPr>
            <p:custDataLst>
              <p:tags r:id="rId2"/>
            </p:custDataLst>
          </p:nvPr>
        </p:nvSpPr>
        <p:spPr>
          <a:xfrm>
            <a:off x="571500" y="1428750"/>
            <a:ext cx="428625" cy="30003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047A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4"/>
          <p:cNvSpPr/>
          <p:nvPr>
            <p:custDataLst>
              <p:tags r:id="rId3"/>
            </p:custDataLst>
          </p:nvPr>
        </p:nvSpPr>
        <p:spPr>
          <a:xfrm>
            <a:off x="1171575" y="1428750"/>
            <a:ext cx="1022350" cy="2819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+mn-ea"/>
              </a:rPr>
              <a:t>原理与算法</a:t>
            </a:r>
            <a:endParaRPr lang="en-US" sz="1600" dirty="0"/>
          </a:p>
        </p:txBody>
      </p:sp>
      <p:sp>
        <p:nvSpPr>
          <p:cNvPr id="8" name="Text 5"/>
          <p:cNvSpPr/>
          <p:nvPr>
            <p:custDataLst>
              <p:tags r:id="rId4"/>
            </p:custDataLst>
          </p:nvPr>
        </p:nvSpPr>
        <p:spPr>
          <a:xfrm>
            <a:off x="1171575" y="1844873"/>
            <a:ext cx="3902075" cy="4616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41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探讨Rank IC、Pearson与Spearman相关系数及重合度算法定义。</a:t>
            </a:r>
            <a:endParaRPr lang="en-US" sz="10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ts val="1800"/>
              </a:lnSpc>
              <a:buNone/>
            </a:pPr>
            <a:endParaRPr lang="en-US" sz="105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" name="Text 6"/>
          <p:cNvSpPr/>
          <p:nvPr>
            <p:custDataLst>
              <p:tags r:id="rId5"/>
            </p:custDataLst>
          </p:nvPr>
        </p:nvSpPr>
        <p:spPr>
          <a:xfrm>
            <a:off x="571500" y="2216348"/>
            <a:ext cx="428625" cy="30003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047A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7"/>
          <p:cNvSpPr/>
          <p:nvPr>
            <p:custDataLst>
              <p:tags r:id="rId6"/>
            </p:custDataLst>
          </p:nvPr>
        </p:nvSpPr>
        <p:spPr>
          <a:xfrm>
            <a:off x="1171575" y="3031688"/>
            <a:ext cx="4945261" cy="3303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策略相关性分析</a:t>
            </a:r>
            <a:endParaRPr lang="en-US" sz="1600" dirty="0"/>
          </a:p>
        </p:txBody>
      </p:sp>
      <p:sp>
        <p:nvSpPr>
          <p:cNvPr id="11" name="Text 8"/>
          <p:cNvSpPr/>
          <p:nvPr>
            <p:custDataLst>
              <p:tags r:id="rId7"/>
            </p:custDataLst>
          </p:nvPr>
        </p:nvSpPr>
        <p:spPr>
          <a:xfrm>
            <a:off x="1171575" y="3447812"/>
            <a:ext cx="3176905" cy="23050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41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</a:t>
            </a:r>
            <a:r>
              <a:rPr lang="zh-CN" altLang="en-US" sz="1050" dirty="0">
                <a:solidFill>
                  <a:srgbClr val="3341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相关性曲线</a:t>
            </a:r>
            <a:r>
              <a:rPr lang="en-US" sz="1050" dirty="0">
                <a:solidFill>
                  <a:srgbClr val="3341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、Pearson相关性及持仓重合度度量。</a:t>
            </a:r>
            <a:endParaRPr lang="en-US" sz="10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 9"/>
          <p:cNvSpPr/>
          <p:nvPr>
            <p:custDataLst>
              <p:tags r:id="rId8"/>
            </p:custDataLst>
          </p:nvPr>
        </p:nvSpPr>
        <p:spPr>
          <a:xfrm>
            <a:off x="571500" y="3003947"/>
            <a:ext cx="428625" cy="30003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047A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03</a:t>
            </a:r>
            <a:endParaRPr lang="en-US" sz="1600" dirty="0"/>
          </a:p>
        </p:txBody>
      </p:sp>
      <p:sp>
        <p:nvSpPr>
          <p:cNvPr id="13" name="Text 10"/>
          <p:cNvSpPr/>
          <p:nvPr>
            <p:custDataLst>
              <p:tags r:id="rId9"/>
            </p:custDataLst>
          </p:nvPr>
        </p:nvSpPr>
        <p:spPr>
          <a:xfrm>
            <a:off x="1171575" y="2256552"/>
            <a:ext cx="1431290" cy="5638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+mn-ea"/>
              </a:rPr>
              <a:t>因子相关性分析</a:t>
            </a:r>
            <a:endParaRPr lang="en-US" sz="1600" dirty="0"/>
          </a:p>
          <a:p>
            <a:pPr marL="0" indent="0" algn="l">
              <a:lnSpc>
                <a:spcPts val="2200"/>
              </a:lnSpc>
              <a:buNone/>
            </a:pPr>
            <a:endParaRPr lang="en-US" sz="1600" dirty="0"/>
          </a:p>
        </p:txBody>
      </p:sp>
      <p:sp>
        <p:nvSpPr>
          <p:cNvPr id="14" name="Text 11"/>
          <p:cNvSpPr/>
          <p:nvPr>
            <p:custDataLst>
              <p:tags r:id="rId10"/>
            </p:custDataLst>
          </p:nvPr>
        </p:nvSpPr>
        <p:spPr>
          <a:xfrm>
            <a:off x="1171575" y="2672675"/>
            <a:ext cx="4098290" cy="23050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4155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涵盖九大核心IC指标体系、IC时序曲线与相关性热力图的可视化呈现。</a:t>
            </a:r>
            <a:endParaRPr lang="en-US" sz="10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 12"/>
          <p:cNvSpPr/>
          <p:nvPr>
            <p:custDataLst>
              <p:tags r:id="rId11"/>
            </p:custDataLst>
          </p:nvPr>
        </p:nvSpPr>
        <p:spPr>
          <a:xfrm>
            <a:off x="571500" y="3889335"/>
            <a:ext cx="428625" cy="30003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047AB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04</a:t>
            </a:r>
            <a:endParaRPr lang="en-US" sz="1600" dirty="0"/>
          </a:p>
        </p:txBody>
      </p:sp>
      <p:sp>
        <p:nvSpPr>
          <p:cNvPr id="16" name="Text 13"/>
          <p:cNvSpPr/>
          <p:nvPr>
            <p:custDataLst>
              <p:tags r:id="rId12"/>
            </p:custDataLst>
          </p:nvPr>
        </p:nvSpPr>
        <p:spPr>
          <a:xfrm>
            <a:off x="1171575" y="3889335"/>
            <a:ext cx="817880" cy="2819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互动环节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07440"/>
            <a:ext cx="9144000" cy="27793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1450" y="372110"/>
            <a:ext cx="6550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在优化保存好的策略中，</a:t>
            </a:r>
            <a:r>
              <a:rPr lang="zh-CN" altLang="en-US">
                <a:sym typeface="+mn-ea"/>
              </a:rPr>
              <a:t>构建相关性较低的</a:t>
            </a:r>
            <a:r>
              <a:rPr lang="zh-CN" altLang="en-US">
                <a:sym typeface="+mn-ea"/>
              </a:rPr>
              <a:t>策略组合</a:t>
            </a:r>
            <a:endParaRPr lang="zh-CN" altLang="en-US"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990" y="2962910"/>
            <a:ext cx="2032635" cy="75374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1579880" y="1687195"/>
            <a:ext cx="1180465" cy="148209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020" y="591185"/>
            <a:ext cx="7668260" cy="41357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1450" y="134620"/>
            <a:ext cx="6550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转债与其他资产进行</a:t>
            </a:r>
            <a:r>
              <a:rPr lang="zh-CN" altLang="en-US">
                <a:sym typeface="+mn-ea"/>
              </a:rPr>
              <a:t>组合</a:t>
            </a:r>
            <a:endParaRPr lang="zh-CN" altLang="en-US">
              <a:sym typeface="+mn-ea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4055110" y="1078865"/>
            <a:ext cx="911860" cy="55562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00530" y="1321435"/>
            <a:ext cx="661670" cy="81026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330575" y="1634490"/>
            <a:ext cx="724535" cy="27114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393315" y="755650"/>
            <a:ext cx="920750" cy="56578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668780" y="4058920"/>
            <a:ext cx="724535" cy="27114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442210" y="3318510"/>
            <a:ext cx="711200" cy="70993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1450" y="216535"/>
            <a:ext cx="6550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转债与其他资产进行</a:t>
            </a:r>
            <a:r>
              <a:rPr lang="zh-CN" altLang="en-US">
                <a:sym typeface="+mn-ea"/>
              </a:rPr>
              <a:t>组合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13915"/>
            <a:ext cx="9157970" cy="2712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465" y="759460"/>
            <a:ext cx="3048635" cy="13227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57515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1416685" y="1996123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sp>
        <p:nvSpPr>
          <p:cNvPr id="5" name="Text 2"/>
          <p:cNvSpPr/>
          <p:nvPr/>
        </p:nvSpPr>
        <p:spPr>
          <a:xfrm>
            <a:off x="95885" y="173514"/>
            <a:ext cx="4210050" cy="34607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342900" indent="-34290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1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重合度度量的</a:t>
            </a:r>
            <a:r>
              <a:rPr lang="zh-CN" altLang="en-US" sz="201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计算方法和应用</a:t>
            </a:r>
            <a:r>
              <a:rPr lang="zh-CN" altLang="en-US" sz="201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场景</a:t>
            </a:r>
            <a:endParaRPr lang="zh-CN" altLang="en-US" sz="2015" b="1" dirty="0">
              <a:solidFill>
                <a:srgbClr val="0F172A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63930" y="721360"/>
            <a:ext cx="1422400" cy="205105"/>
          </a:xfrm>
          <a:prstGeom prst="rect">
            <a:avLst/>
          </a:prstGeom>
          <a:noFill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b="1" dirty="0">
                <a:solidFill>
                  <a:srgbClr val="0047AB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Jaccard 系数</a:t>
            </a:r>
            <a:endParaRPr lang="en-US" b="1" dirty="0">
              <a:solidFill>
                <a:srgbClr val="0047AB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102995" y="1026795"/>
            <a:ext cx="1533525" cy="422910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216660" y="1139726"/>
            <a:ext cx="1305560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dirty="0">
                <a:solidFill>
                  <a:srgbClr val="0F172A"/>
                </a:solidFill>
                <a:latin typeface="等线" panose="02010600030101010101" charset="-122"/>
                <a:ea typeface="等线" panose="02010600030101010101" charset="-122"/>
                <a:cs typeface="Fira Code" pitchFamily="34" charset="-120"/>
              </a:rPr>
              <a:t>|A ∩ B| / |A ∪ B|</a:t>
            </a:r>
            <a:endParaRPr lang="en-US" sz="1400" dirty="0">
              <a:solidFill>
                <a:srgbClr val="0F172A"/>
              </a:solidFill>
              <a:latin typeface="等线" panose="02010600030101010101" charset="-122"/>
              <a:ea typeface="等线" panose="02010600030101010101" charset="-122"/>
              <a:cs typeface="Fira Code" pitchFamily="34" charset="-120"/>
            </a:endParaRPr>
          </a:p>
        </p:txBody>
      </p:sp>
      <p:sp>
        <p:nvSpPr>
          <p:cNvPr id="3" name="Text 6"/>
          <p:cNvSpPr/>
          <p:nvPr>
            <p:custDataLst>
              <p:tags r:id="rId1"/>
            </p:custDataLst>
          </p:nvPr>
        </p:nvSpPr>
        <p:spPr>
          <a:xfrm>
            <a:off x="1080770" y="1498560"/>
            <a:ext cx="2190759" cy="358775"/>
          </a:xfrm>
          <a:prstGeom prst="rect">
            <a:avLst/>
          </a:prstGeom>
          <a:noFill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核心定义</a:t>
            </a:r>
            <a:r>
              <a:rPr lang="en-US" sz="12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：交集大小除以并集大小，值域</a:t>
            </a:r>
            <a:r>
              <a:rPr lang="en-US" sz="1200" dirty="0">
                <a:solidFill>
                  <a:srgbClr val="334155"/>
                </a:solidFill>
                <a:latin typeface="等线" panose="02010600030101010101" charset="-122"/>
                <a:ea typeface="等线" panose="02010600030101010101" charset="-122"/>
                <a:cs typeface="Inter" pitchFamily="34" charset="-120"/>
              </a:rPr>
              <a:t> [0, 1]</a:t>
            </a:r>
            <a:r>
              <a:rPr lang="en-US" sz="12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endParaRPr lang="en-US" sz="1200" dirty="0">
              <a:solidFill>
                <a:srgbClr val="33415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10" name="Text 7"/>
          <p:cNvSpPr/>
          <p:nvPr>
            <p:custDataLst>
              <p:tags r:id="rId2"/>
            </p:custDataLst>
          </p:nvPr>
        </p:nvSpPr>
        <p:spPr>
          <a:xfrm>
            <a:off x="1080770" y="1978587"/>
            <a:ext cx="2190759" cy="717550"/>
          </a:xfrm>
          <a:prstGeom prst="rect">
            <a:avLst/>
          </a:prstGeom>
          <a:noFill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特性分析</a:t>
            </a:r>
            <a:r>
              <a:rPr lang="en-US" sz="12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：对持仓数差异极度敏感。当两个策略规模不等时，即使小策略完全被包含，系数值依然较低。</a:t>
            </a:r>
            <a:endParaRPr lang="en-US" sz="1200" dirty="0">
              <a:solidFill>
                <a:srgbClr val="33415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11" name="Text 8"/>
          <p:cNvSpPr/>
          <p:nvPr>
            <p:custDataLst>
              <p:tags r:id="rId3"/>
            </p:custDataLst>
          </p:nvPr>
        </p:nvSpPr>
        <p:spPr>
          <a:xfrm>
            <a:off x="1080770" y="2778002"/>
            <a:ext cx="2190759" cy="358775"/>
          </a:xfrm>
          <a:prstGeom prst="rect">
            <a:avLst/>
          </a:prstGeom>
          <a:noFill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应用场景</a:t>
            </a:r>
            <a:r>
              <a:rPr lang="en-US" sz="12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：适用于评估两个持仓规模相近策略的整体相似度。</a:t>
            </a:r>
            <a:endParaRPr lang="en-US" sz="1200" dirty="0">
              <a:solidFill>
                <a:srgbClr val="33415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12" name="Text 9"/>
          <p:cNvSpPr/>
          <p:nvPr>
            <p:custDataLst>
              <p:tags r:id="rId4"/>
            </p:custDataLst>
          </p:nvPr>
        </p:nvSpPr>
        <p:spPr>
          <a:xfrm>
            <a:off x="1108075" y="1489670"/>
            <a:ext cx="53975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b="1" dirty="0">
                <a:solidFill>
                  <a:srgbClr val="0047A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000" b="1" dirty="0">
              <a:solidFill>
                <a:srgbClr val="0047AB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14" name="Text 10"/>
          <p:cNvSpPr/>
          <p:nvPr>
            <p:custDataLst>
              <p:tags r:id="rId5"/>
            </p:custDataLst>
          </p:nvPr>
        </p:nvSpPr>
        <p:spPr>
          <a:xfrm>
            <a:off x="1108075" y="1978587"/>
            <a:ext cx="53975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b="1" dirty="0">
                <a:solidFill>
                  <a:srgbClr val="0047A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000" b="1" dirty="0">
              <a:solidFill>
                <a:srgbClr val="0047AB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15" name="Text 11"/>
          <p:cNvSpPr/>
          <p:nvPr>
            <p:custDataLst>
              <p:tags r:id="rId6"/>
            </p:custDataLst>
          </p:nvPr>
        </p:nvSpPr>
        <p:spPr>
          <a:xfrm>
            <a:off x="1108075" y="2778002"/>
            <a:ext cx="53975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b="1" dirty="0">
                <a:solidFill>
                  <a:srgbClr val="0047A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000" b="1" dirty="0">
              <a:solidFill>
                <a:srgbClr val="0047AB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16" name="Text 21"/>
          <p:cNvSpPr/>
          <p:nvPr/>
        </p:nvSpPr>
        <p:spPr>
          <a:xfrm>
            <a:off x="4746009" y="737235"/>
            <a:ext cx="1467485" cy="205105"/>
          </a:xfrm>
          <a:prstGeom prst="rect">
            <a:avLst/>
          </a:prstGeom>
          <a:noFill/>
        </p:spPr>
        <p:txBody>
          <a:bodyPr wrap="none" lIns="136017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b="1" dirty="0">
                <a:solidFill>
                  <a:srgbClr val="0047AB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Overlap 系数</a:t>
            </a:r>
            <a:endParaRPr lang="en-US" b="1" dirty="0">
              <a:solidFill>
                <a:srgbClr val="0047AB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Shape 22"/>
          <p:cNvSpPr/>
          <p:nvPr/>
        </p:nvSpPr>
        <p:spPr>
          <a:xfrm>
            <a:off x="4866640" y="1002030"/>
            <a:ext cx="1877060" cy="368300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5009534" y="1111786"/>
            <a:ext cx="1576070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b="1" dirty="0">
                <a:solidFill>
                  <a:srgbClr val="0F172A"/>
                </a:solidFill>
                <a:latin typeface="等线 Light" panose="02010600030101010101" charset="-122"/>
                <a:ea typeface="等线 Light" panose="02010600030101010101" charset="-122"/>
                <a:cs typeface="Fira Code" pitchFamily="34" charset="-120"/>
              </a:rPr>
              <a:t>|A ∩ B| / min(|A|, |B|)</a:t>
            </a:r>
            <a:endParaRPr lang="en-US" sz="1400" b="1" dirty="0">
              <a:solidFill>
                <a:srgbClr val="0F172A"/>
              </a:solidFill>
              <a:latin typeface="等线 Light" panose="02010600030101010101" charset="-122"/>
              <a:ea typeface="等线 Light" panose="02010600030101010101" charset="-122"/>
              <a:cs typeface="Fira Code" pitchFamily="34" charset="-120"/>
            </a:endParaRPr>
          </a:p>
        </p:txBody>
      </p:sp>
      <p:sp>
        <p:nvSpPr>
          <p:cNvPr id="27" name="Text 24"/>
          <p:cNvSpPr/>
          <p:nvPr>
            <p:custDataLst>
              <p:tags r:id="rId7"/>
            </p:custDataLst>
          </p:nvPr>
        </p:nvSpPr>
        <p:spPr>
          <a:xfrm>
            <a:off x="4866659" y="1429980"/>
            <a:ext cx="2190759" cy="358775"/>
          </a:xfrm>
          <a:prstGeom prst="rect">
            <a:avLst/>
          </a:prstGeom>
          <a:noFill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9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核心定义</a:t>
            </a:r>
            <a:r>
              <a:rPr lang="en-US" sz="12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：交集大小除以较小集合的大小。</a:t>
            </a:r>
            <a:endParaRPr lang="en-US" sz="1200" dirty="0">
              <a:solidFill>
                <a:srgbClr val="33415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28" name="Text 25"/>
          <p:cNvSpPr/>
          <p:nvPr>
            <p:custDataLst>
              <p:tags r:id="rId8"/>
            </p:custDataLst>
          </p:nvPr>
        </p:nvSpPr>
        <p:spPr>
          <a:xfrm>
            <a:off x="4866659" y="1910007"/>
            <a:ext cx="2190759" cy="538480"/>
          </a:xfrm>
          <a:prstGeom prst="rect">
            <a:avLst/>
          </a:prstGeom>
          <a:noFill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9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特性分析</a:t>
            </a:r>
            <a:r>
              <a:rPr lang="en-US" sz="12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：衡量小策略被大策略“包含”的程度。若小策略完全被覆盖，则值</a:t>
            </a:r>
            <a:r>
              <a:rPr lang="en-US" sz="1200" dirty="0">
                <a:solidFill>
                  <a:srgbClr val="334155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为 1.00。</a:t>
            </a:r>
            <a:endParaRPr lang="en-US" sz="1200" dirty="0">
              <a:solidFill>
                <a:srgbClr val="334155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9" name="Text 26"/>
          <p:cNvSpPr/>
          <p:nvPr>
            <p:custDataLst>
              <p:tags r:id="rId9"/>
            </p:custDataLst>
          </p:nvPr>
        </p:nvSpPr>
        <p:spPr>
          <a:xfrm>
            <a:off x="4866659" y="2572897"/>
            <a:ext cx="2190759" cy="538480"/>
          </a:xfrm>
          <a:prstGeom prst="rect">
            <a:avLst/>
          </a:prstGeom>
          <a:noFill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9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应用场景</a:t>
            </a:r>
            <a:r>
              <a:rPr lang="en-US" sz="12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：识别子策略关系、分析大策略对小策略的覆盖情况，是构建组合的利器。</a:t>
            </a:r>
            <a:endParaRPr lang="en-US" sz="1200" dirty="0">
              <a:solidFill>
                <a:srgbClr val="33415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30" name="Text 27"/>
          <p:cNvSpPr/>
          <p:nvPr>
            <p:custDataLst>
              <p:tags r:id="rId10"/>
            </p:custDataLst>
          </p:nvPr>
        </p:nvSpPr>
        <p:spPr>
          <a:xfrm>
            <a:off x="4866659" y="1429980"/>
            <a:ext cx="59055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90" b="1" dirty="0">
                <a:solidFill>
                  <a:srgbClr val="0047A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090" b="1" dirty="0">
              <a:solidFill>
                <a:srgbClr val="0047AB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31" name="Text 28"/>
          <p:cNvSpPr/>
          <p:nvPr>
            <p:custDataLst>
              <p:tags r:id="rId11"/>
            </p:custDataLst>
          </p:nvPr>
        </p:nvSpPr>
        <p:spPr>
          <a:xfrm>
            <a:off x="4866659" y="1910007"/>
            <a:ext cx="59055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90" b="1" dirty="0">
                <a:solidFill>
                  <a:srgbClr val="0047A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090" b="1" dirty="0">
              <a:solidFill>
                <a:srgbClr val="0047AB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32" name="Text 29"/>
          <p:cNvSpPr/>
          <p:nvPr>
            <p:custDataLst>
              <p:tags r:id="rId12"/>
            </p:custDataLst>
          </p:nvPr>
        </p:nvSpPr>
        <p:spPr>
          <a:xfrm>
            <a:off x="4866659" y="2572897"/>
            <a:ext cx="59055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90" b="1" dirty="0">
                <a:solidFill>
                  <a:srgbClr val="0047A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090" b="1" dirty="0">
              <a:solidFill>
                <a:srgbClr val="0047AB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3370" y="3416935"/>
            <a:ext cx="8621395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b="1"/>
              <a:t>区别</a:t>
            </a:r>
            <a:r>
              <a:rPr lang="zh-CN" altLang="en-US" sz="1600" b="1"/>
              <a:t>说明：</a:t>
            </a:r>
            <a:endParaRPr lang="zh-CN" altLang="en-US" sz="1600" b="1"/>
          </a:p>
          <a:p>
            <a:r>
              <a:rPr lang="en-US" altLang="zh-CN" sz="1600"/>
              <a:t>1.</a:t>
            </a:r>
            <a:r>
              <a:rPr lang="zh-CN" altLang="en-US" sz="1600"/>
              <a:t>当两个策略持仓数量差异大时（比如一个持</a:t>
            </a:r>
            <a:r>
              <a:rPr lang="en-US" altLang="zh-CN" sz="1600"/>
              <a:t>10</a:t>
            </a:r>
            <a:r>
              <a:rPr lang="zh-CN" altLang="en-US" sz="1600"/>
              <a:t>只、一个持</a:t>
            </a:r>
            <a:r>
              <a:rPr lang="en-US" altLang="zh-CN" sz="1600"/>
              <a:t>20</a:t>
            </a:r>
            <a:r>
              <a:rPr lang="zh-CN" altLang="en-US" sz="1600"/>
              <a:t>只），</a:t>
            </a:r>
            <a:r>
              <a:rPr lang="en-US" altLang="zh-CN" sz="1600"/>
              <a:t>Overlap </a:t>
            </a:r>
            <a:r>
              <a:rPr lang="zh-CN" altLang="en-US" sz="1600"/>
              <a:t>会显著高于 </a:t>
            </a:r>
            <a:r>
              <a:rPr lang="en-US" altLang="zh-CN" sz="1600"/>
              <a:t>Jaccard</a:t>
            </a:r>
            <a:r>
              <a:rPr lang="zh-CN" altLang="en-US" sz="1600"/>
              <a:t>。</a:t>
            </a:r>
            <a:endParaRPr lang="zh-CN" altLang="en-US" sz="1600"/>
          </a:p>
          <a:p>
            <a:endParaRPr lang="zh-CN" altLang="en-US" sz="1600"/>
          </a:p>
          <a:p>
            <a:r>
              <a:rPr lang="en-US" altLang="zh-CN" sz="1600">
                <a:sym typeface="+mn-ea"/>
              </a:rPr>
              <a:t>2.</a:t>
            </a:r>
            <a:r>
              <a:rPr lang="zh-CN" altLang="en-US" sz="1600">
                <a:sym typeface="+mn-ea"/>
              </a:rPr>
              <a:t>当 </a:t>
            </a:r>
            <a:r>
              <a:rPr lang="en-US" altLang="zh-CN" sz="1600">
                <a:sym typeface="+mn-ea"/>
              </a:rPr>
              <a:t>Overlap </a:t>
            </a:r>
            <a:r>
              <a:rPr lang="zh-CN" altLang="en-US" sz="1600">
                <a:sym typeface="+mn-ea"/>
              </a:rPr>
              <a:t>高而 </a:t>
            </a:r>
            <a:r>
              <a:rPr lang="en-US" altLang="zh-CN" sz="1600">
                <a:sym typeface="+mn-ea"/>
              </a:rPr>
              <a:t>Jaccard </a:t>
            </a:r>
            <a:r>
              <a:rPr lang="zh-CN" altLang="en-US" sz="1600">
                <a:sym typeface="+mn-ea"/>
              </a:rPr>
              <a:t>低时（比如 </a:t>
            </a:r>
            <a:r>
              <a:rPr lang="en-US" altLang="zh-CN" sz="1600">
                <a:sym typeface="+mn-ea"/>
              </a:rPr>
              <a:t>Overlap 0.7</a:t>
            </a:r>
            <a:r>
              <a:rPr lang="zh-CN" altLang="en-US" sz="1600">
                <a:sym typeface="+mn-ea"/>
              </a:rPr>
              <a:t>、</a:t>
            </a:r>
            <a:r>
              <a:rPr lang="en-US" altLang="zh-CN" sz="1600">
                <a:sym typeface="+mn-ea"/>
              </a:rPr>
              <a:t>Jaccard 0.2</a:t>
            </a:r>
            <a:r>
              <a:rPr lang="zh-CN" altLang="en-US" sz="1600">
                <a:sym typeface="+mn-ea"/>
              </a:rPr>
              <a:t>），说明小策略被大策略</a:t>
            </a:r>
            <a:r>
              <a:rPr lang="en-US" altLang="zh-CN" sz="1600">
                <a:sym typeface="+mn-ea"/>
              </a:rPr>
              <a:t>"</a:t>
            </a:r>
            <a:r>
              <a:rPr lang="zh-CN" altLang="en-US" sz="1600">
                <a:sym typeface="+mn-ea"/>
              </a:rPr>
              <a:t>包含</a:t>
            </a:r>
            <a:r>
              <a:rPr lang="en-US" altLang="zh-CN" sz="1600">
                <a:sym typeface="+mn-ea"/>
              </a:rPr>
              <a:t>"</a:t>
            </a:r>
            <a:r>
              <a:rPr lang="zh-CN" altLang="en-US" sz="1600">
                <a:sym typeface="+mn-ea"/>
              </a:rPr>
              <a:t>，但大策略有大量独有持仓</a:t>
            </a:r>
            <a:r>
              <a:rPr lang="en-US" altLang="zh-CN" sz="1600">
                <a:sym typeface="+mn-ea"/>
              </a:rPr>
              <a:t>——</a:t>
            </a:r>
            <a:r>
              <a:rPr lang="zh-CN" altLang="en-US" sz="1600">
                <a:sym typeface="+mn-ea"/>
              </a:rPr>
              <a:t>这种情况下两策略组合仍有分散价值，应以 </a:t>
            </a:r>
            <a:r>
              <a:rPr lang="en-US" altLang="zh-CN" sz="1600">
                <a:sym typeface="+mn-ea"/>
              </a:rPr>
              <a:t>Jaccard </a:t>
            </a:r>
            <a:r>
              <a:rPr lang="zh-CN" altLang="en-US" sz="1600">
                <a:sym typeface="+mn-ea"/>
              </a:rPr>
              <a:t>为主要判据。</a:t>
            </a:r>
            <a:endParaRPr lang="zh-CN" altLang="en-US" sz="1600"/>
          </a:p>
          <a:p>
            <a:endParaRPr lang="zh-CN" altLang="en-US"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62560" y="148590"/>
            <a:ext cx="4572000" cy="437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CN" altLang="en-US" sz="20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策略持仓标的重合度检验</a:t>
            </a:r>
            <a:endParaRPr lang="zh-CN" altLang="en-US" sz="201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955675"/>
            <a:ext cx="7213600" cy="32321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sp>
        <p:nvSpPr>
          <p:cNvPr id="3" name="Text 2"/>
          <p:cNvSpPr/>
          <p:nvPr/>
        </p:nvSpPr>
        <p:spPr>
          <a:xfrm>
            <a:off x="93345" y="160179"/>
            <a:ext cx="3164840" cy="34607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342900" indent="-34290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CN" altLang="en-US" sz="20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策略持仓标的</a:t>
            </a:r>
            <a:r>
              <a:rPr lang="zh-CN" altLang="en-US" sz="20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重合度</a:t>
            </a:r>
            <a:r>
              <a:rPr lang="zh-CN" altLang="en-US" sz="20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检验</a:t>
            </a:r>
            <a:endParaRPr lang="zh-CN" altLang="en-US" sz="201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665480"/>
            <a:ext cx="6539230" cy="20764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73505" y="2098675"/>
            <a:ext cx="1339850" cy="56007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2449195" y="1328420"/>
            <a:ext cx="1736725" cy="97980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2901315"/>
            <a:ext cx="6545580" cy="20808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22375" y="3872865"/>
            <a:ext cx="1577340" cy="43561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385060" y="3200400"/>
            <a:ext cx="1386205" cy="85852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5405" y="59055"/>
            <a:ext cx="5586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寻找风险收益最优解</a:t>
            </a:r>
            <a:endParaRPr lang="zh-CN" altLang="en-US"/>
          </a:p>
        </p:txBody>
      </p:sp>
      <p:pic>
        <p:nvPicPr>
          <p:cNvPr id="5" name="图片 4" descr="18f0dd2bb5310e213fd7472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4385" y="1480820"/>
            <a:ext cx="5069205" cy="29387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75410" y="4629785"/>
            <a:ext cx="7174230" cy="481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可继续延申寻找其他</a:t>
            </a:r>
            <a:r>
              <a:rPr lang="zh-CN" altLang="en-US">
                <a:sym typeface="+mn-ea"/>
              </a:rPr>
              <a:t>改进方法（如</a:t>
            </a:r>
            <a:r>
              <a:rPr lang="en-US" altLang="zh-CN"/>
              <a:t>Black-Litterman</a:t>
            </a:r>
            <a:r>
              <a:rPr lang="zh-CN" altLang="en-US"/>
              <a:t>、风险平价等）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26085" y="625475"/>
            <a:ext cx="8292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马科维茨均值方差模型通过</a:t>
            </a:r>
            <a:r>
              <a:rPr lang="en-US" altLang="zh-CN"/>
              <a:t>“</a:t>
            </a:r>
            <a:r>
              <a:rPr lang="zh-CN" altLang="en-US"/>
              <a:t>均值衡量预期收益，方差衡量风险</a:t>
            </a:r>
            <a:r>
              <a:rPr lang="en-US" altLang="zh-CN"/>
              <a:t>”</a:t>
            </a:r>
            <a:r>
              <a:rPr lang="zh-CN" altLang="en-US"/>
              <a:t>，在给定风险下寻求收益最大化，或在目标收益下实现风险最小化，从而确定最优资产组合权重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1158240" y="184785"/>
            <a:ext cx="9144000" cy="1000125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5" name="Text 2"/>
          <p:cNvSpPr/>
          <p:nvPr/>
        </p:nvSpPr>
        <p:spPr>
          <a:xfrm>
            <a:off x="206375" y="308134"/>
            <a:ext cx="6530340" cy="34607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342900" indent="-34290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1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总结：</a:t>
            </a:r>
            <a:r>
              <a:rPr lang="zh-CN" altLang="en-US" sz="201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通过不同测度指标</a:t>
            </a:r>
            <a:r>
              <a:rPr lang="en-US" sz="201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构建</a:t>
            </a:r>
            <a:r>
              <a:rPr lang="zh-CN" altLang="en-US" sz="201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收益风险均衡的策略组合</a:t>
            </a:r>
            <a:endParaRPr lang="zh-CN" altLang="en-US" sz="2015" b="1" dirty="0">
              <a:solidFill>
                <a:srgbClr val="0F172A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076960"/>
            <a:ext cx="6318250" cy="39350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4" y="2571750"/>
            <a:ext cx="9129713" cy="7144"/>
          </a:xfrm>
          <a:prstGeom prst="rect">
            <a:avLst/>
          </a:prstGeom>
          <a:solidFill>
            <a:srgbClr val="0047AB">
              <a:alpha val="1000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4572000" y="7144"/>
            <a:ext cx="7144" cy="5129213"/>
          </a:xfrm>
          <a:prstGeom prst="rect">
            <a:avLst/>
          </a:prstGeom>
          <a:solidFill>
            <a:srgbClr val="0047AB">
              <a:alpha val="1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857250" y="1772208"/>
            <a:ext cx="8286750" cy="1599084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pic>
        <p:nvPicPr>
          <p:cNvPr id="10" name="图片 9" descr="禄得网+网址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497205"/>
            <a:ext cx="1836420" cy="6629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47265" y="2233930"/>
            <a:ext cx="5780405" cy="612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l">
              <a:lnSpc>
                <a:spcPts val="2200"/>
              </a:lnSpc>
              <a:buNone/>
            </a:pPr>
            <a:r>
              <a:rPr lang="zh-CN" altLang="en-US" sz="44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+mn-ea"/>
              </a:rPr>
              <a:t>四、互动</a:t>
            </a:r>
            <a:r>
              <a:rPr lang="zh-CN" altLang="en-US" sz="44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+mn-ea"/>
              </a:rPr>
              <a:t>环节</a:t>
            </a:r>
            <a:endParaRPr lang="zh-CN" altLang="en-US" sz="4400" b="1" dirty="0">
              <a:solidFill>
                <a:srgbClr val="0F172A"/>
              </a:solidFill>
              <a:latin typeface="Inter" pitchFamily="34" charset="0"/>
              <a:ea typeface="Inter" pitchFamily="34" charset="-122"/>
              <a:cs typeface="Inter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4" y="2571750"/>
            <a:ext cx="9129713" cy="7144"/>
          </a:xfrm>
          <a:prstGeom prst="rect">
            <a:avLst/>
          </a:prstGeom>
          <a:solidFill>
            <a:srgbClr val="0047AB">
              <a:alpha val="1000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4572000" y="7144"/>
            <a:ext cx="7144" cy="5129213"/>
          </a:xfrm>
          <a:prstGeom prst="rect">
            <a:avLst/>
          </a:prstGeom>
          <a:solidFill>
            <a:srgbClr val="0047AB">
              <a:alpha val="1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857250" y="1772208"/>
            <a:ext cx="8286750" cy="1599084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pic>
        <p:nvPicPr>
          <p:cNvPr id="10" name="图片 9" descr="禄得网+网址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497205"/>
            <a:ext cx="1836420" cy="6629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98650" y="2265680"/>
            <a:ext cx="5780405" cy="612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l">
              <a:lnSpc>
                <a:spcPts val="2200"/>
              </a:lnSpc>
              <a:buNone/>
            </a:pPr>
            <a:r>
              <a:rPr lang="zh-CN" altLang="en-US" sz="44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+mn-ea"/>
              </a:rPr>
              <a:t>一、原理与</a:t>
            </a:r>
            <a:r>
              <a:rPr lang="zh-CN" altLang="en-US" sz="44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+mn-ea"/>
              </a:rPr>
              <a:t>算法</a:t>
            </a:r>
            <a:endParaRPr lang="zh-CN" altLang="en-US" sz="4400" b="1" dirty="0">
              <a:solidFill>
                <a:srgbClr val="0F172A"/>
              </a:solidFill>
              <a:latin typeface="Inter" pitchFamily="34" charset="0"/>
              <a:ea typeface="Inter" pitchFamily="34" charset="-122"/>
              <a:cs typeface="Inter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pic>
        <p:nvPicPr>
          <p:cNvPr id="3" name="图片 2" descr="168785382932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25" y="7620"/>
            <a:ext cx="7702550" cy="51352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9945" y="1957705"/>
            <a:ext cx="5259070" cy="30270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 b="1">
                <a:solidFill>
                  <a:schemeClr val="accent1"/>
                </a:solidFill>
              </a:rPr>
              <a:t>“Diversification is the only free lunch in investing.”</a:t>
            </a:r>
            <a:endParaRPr lang="en-US" altLang="zh-CN" sz="3200" b="1">
              <a:solidFill>
                <a:schemeClr val="accent1"/>
              </a:solidFill>
            </a:endParaRPr>
          </a:p>
          <a:p>
            <a:r>
              <a:rPr lang="en-US" altLang="zh-CN" sz="3200" b="1">
                <a:solidFill>
                  <a:schemeClr val="accent1"/>
                </a:solidFill>
              </a:rPr>
              <a:t>——Harry Markowitz</a:t>
            </a:r>
            <a:endParaRPr lang="en-US" altLang="zh-CN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0820" y="88128"/>
            <a:ext cx="2125980" cy="2819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A2B4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定义与计算方法对比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571500" y="1424229"/>
            <a:ext cx="8001000" cy="3395067"/>
          </a:xfrm>
          <a:prstGeom prst="rect">
            <a:avLst/>
          </a:prstGeom>
          <a:solidFill>
            <a:srgbClr val="000000">
              <a:alpha val="0"/>
            </a:srgbClr>
          </a:solidFill>
          <a:ln w="9144">
            <a:solidFill>
              <a:srgbClr val="E0E0E0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71500" y="1424229"/>
            <a:ext cx="8001000" cy="401836"/>
          </a:xfrm>
          <a:prstGeom prst="rect">
            <a:avLst/>
          </a:prstGeom>
          <a:solidFill>
            <a:srgbClr val="0047AB"/>
          </a:solidFill>
        </p:spPr>
        <p:txBody>
          <a:bodyPr/>
          <a:p>
            <a:endParaRPr lang="zh-CN" altLang="en-US"/>
          </a:p>
        </p:txBody>
      </p:sp>
      <p:sp>
        <p:nvSpPr>
          <p:cNvPr id="6" name="Text 3"/>
          <p:cNvSpPr/>
          <p:nvPr/>
        </p:nvSpPr>
        <p:spPr>
          <a:xfrm>
            <a:off x="571500" y="1424229"/>
            <a:ext cx="2245872" cy="401836"/>
          </a:xfrm>
          <a:prstGeom prst="rect">
            <a:avLst/>
          </a:prstGeom>
          <a:noFill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2817372" y="1424229"/>
            <a:ext cx="3121177" cy="401836"/>
          </a:xfrm>
          <a:prstGeom prst="rect">
            <a:avLst/>
          </a:prstGeom>
          <a:noFill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核心指标内容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5938549" y="1424229"/>
            <a:ext cx="2633951" cy="401836"/>
          </a:xfrm>
          <a:prstGeom prst="rect">
            <a:avLst/>
          </a:prstGeom>
          <a:noFill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885" dirty="0"/>
          </a:p>
        </p:txBody>
      </p:sp>
      <p:sp>
        <p:nvSpPr>
          <p:cNvPr id="9" name="Shape 6"/>
          <p:cNvSpPr/>
          <p:nvPr/>
        </p:nvSpPr>
        <p:spPr>
          <a:xfrm>
            <a:off x="571500" y="1826065"/>
            <a:ext cx="8001000" cy="140374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Text 7"/>
          <p:cNvSpPr/>
          <p:nvPr/>
        </p:nvSpPr>
        <p:spPr>
          <a:xfrm>
            <a:off x="714375" y="1985014"/>
            <a:ext cx="1242695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5" b="1" dirty="0">
                <a:solidFill>
                  <a:srgbClr val="2563EB"/>
                </a:solidFill>
                <a:latin typeface="等线" panose="02010600030101010101" charset="-122"/>
                <a:ea typeface="等线" panose="02010600030101010101" charset="-122"/>
                <a:cs typeface="Inter" pitchFamily="34" charset="-120"/>
              </a:rPr>
              <a:t>IC (Information Coefficient)</a:t>
            </a:r>
            <a:endParaRPr lang="en-US" sz="785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963819" y="2083240"/>
            <a:ext cx="2828283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衡量因子值与未来收益率之间的线性相关性。</a:t>
            </a:r>
            <a:endParaRPr lang="en-US" sz="835" dirty="0"/>
          </a:p>
        </p:txBody>
      </p:sp>
      <p:sp>
        <p:nvSpPr>
          <p:cNvPr id="12" name="Text 9"/>
          <p:cNvSpPr/>
          <p:nvPr/>
        </p:nvSpPr>
        <p:spPr>
          <a:xfrm>
            <a:off x="2963819" y="2368990"/>
            <a:ext cx="1673225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计算方法：使用 </a:t>
            </a:r>
            <a:r>
              <a:rPr lang="en-US" sz="785" b="1" dirty="0">
                <a:solidFill>
                  <a:srgbClr val="333333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Pearson 相关系数</a:t>
            </a:r>
            <a:r>
              <a:rPr lang="en-US" sz="835" dirty="0">
                <a:solidFill>
                  <a:srgbClr val="333333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。</a:t>
            </a:r>
            <a:endParaRPr lang="en-US" sz="835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963819" y="2726178"/>
            <a:ext cx="1857375" cy="242888"/>
          </a:xfrm>
          <a:prstGeom prst="rect">
            <a:avLst/>
          </a:prstGeom>
          <a:solidFill>
            <a:srgbClr val="F8F8F8"/>
          </a:solidFill>
        </p:spPr>
      </p:sp>
      <p:sp>
        <p:nvSpPr>
          <p:cNvPr id="14" name="Text 11"/>
          <p:cNvSpPr/>
          <p:nvPr/>
        </p:nvSpPr>
        <p:spPr>
          <a:xfrm>
            <a:off x="2963819" y="2726178"/>
            <a:ext cx="1293495" cy="264160"/>
          </a:xfrm>
          <a:prstGeom prst="rect">
            <a:avLst/>
          </a:prstGeom>
          <a:noFill/>
        </p:spPr>
        <p:txBody>
          <a:bodyPr wrap="none" lIns="85090" tIns="42545" rIns="85090" bIns="42545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  <a:latin typeface="等线" panose="02010600030101010101" charset="-122"/>
                <a:ea typeface="等线" panose="02010600030101010101" charset="-122"/>
                <a:cs typeface="Space Mono" pitchFamily="34" charset="-120"/>
              </a:rPr>
              <a:t>IC = Corr(Factor, Return)</a:t>
            </a:r>
            <a:endParaRPr lang="en-US" sz="835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084996" y="2083240"/>
            <a:ext cx="2344629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对数值大小敏感，假设变量服从正态分布。</a:t>
            </a:r>
            <a:endParaRPr lang="en-US" sz="835" dirty="0"/>
          </a:p>
        </p:txBody>
      </p:sp>
      <p:sp>
        <p:nvSpPr>
          <p:cNvPr id="16" name="Text 13"/>
          <p:cNvSpPr/>
          <p:nvPr/>
        </p:nvSpPr>
        <p:spPr>
          <a:xfrm>
            <a:off x="6084996" y="2368990"/>
            <a:ext cx="2344629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反映因子线性预测能力。</a:t>
            </a:r>
            <a:endParaRPr lang="en-US" sz="835" dirty="0"/>
          </a:p>
        </p:txBody>
      </p:sp>
      <p:sp>
        <p:nvSpPr>
          <p:cNvPr id="17" name="Shape 14"/>
          <p:cNvSpPr/>
          <p:nvPr/>
        </p:nvSpPr>
        <p:spPr>
          <a:xfrm>
            <a:off x="571500" y="3229812"/>
            <a:ext cx="8001000" cy="157519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8" name="Text 15"/>
          <p:cNvSpPr/>
          <p:nvPr/>
        </p:nvSpPr>
        <p:spPr>
          <a:xfrm>
            <a:off x="714375" y="3392332"/>
            <a:ext cx="1441252" cy="1790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5" b="1" dirty="0">
                <a:solidFill>
                  <a:srgbClr val="2563EB"/>
                </a:solidFill>
                <a:latin typeface="等线" panose="02010600030101010101" charset="-122"/>
                <a:ea typeface="等线" panose="02010600030101010101" charset="-122"/>
                <a:cs typeface="Inter" pitchFamily="34" charset="-120"/>
              </a:rPr>
              <a:t>Rank IC</a:t>
            </a:r>
            <a:endParaRPr lang="en-US" sz="785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963819" y="3490559"/>
            <a:ext cx="2828283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衡量因子值的排名与未来收益率排名之间的相关性。</a:t>
            </a:r>
            <a:endParaRPr lang="en-US" sz="835" dirty="0"/>
          </a:p>
        </p:txBody>
      </p:sp>
      <p:sp>
        <p:nvSpPr>
          <p:cNvPr id="20" name="Text 17"/>
          <p:cNvSpPr/>
          <p:nvPr/>
        </p:nvSpPr>
        <p:spPr>
          <a:xfrm>
            <a:off x="2963819" y="3776309"/>
            <a:ext cx="1901190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  <a:latin typeface="+mn-ea"/>
                <a:cs typeface="+mn-ea"/>
              </a:rPr>
              <a:t>计算方法：使用 </a:t>
            </a:r>
            <a:r>
              <a:rPr lang="en-US" sz="785" b="1" dirty="0">
                <a:solidFill>
                  <a:srgbClr val="333333"/>
                </a:solidFill>
                <a:latin typeface="+mn-ea"/>
                <a:cs typeface="+mn-ea"/>
              </a:rPr>
              <a:t>Spearman 秩相关系数</a:t>
            </a:r>
            <a:r>
              <a:rPr lang="en-US" sz="835" dirty="0">
                <a:solidFill>
                  <a:srgbClr val="333333"/>
                </a:solidFill>
                <a:latin typeface="+mn-ea"/>
                <a:cs typeface="+mn-ea"/>
              </a:rPr>
              <a:t>。</a:t>
            </a:r>
            <a:endParaRPr lang="en-US" sz="835" dirty="0">
              <a:latin typeface="+mn-ea"/>
              <a:cs typeface="+mn-ea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2963819" y="4133497"/>
            <a:ext cx="2828283" cy="414338"/>
          </a:xfrm>
          <a:prstGeom prst="rect">
            <a:avLst/>
          </a:prstGeom>
          <a:solidFill>
            <a:srgbClr val="F8F8F8"/>
          </a:solidFill>
        </p:spPr>
      </p:sp>
      <p:sp>
        <p:nvSpPr>
          <p:cNvPr id="22" name="Text 19"/>
          <p:cNvSpPr/>
          <p:nvPr/>
        </p:nvSpPr>
        <p:spPr>
          <a:xfrm>
            <a:off x="2963819" y="4133497"/>
            <a:ext cx="2828283" cy="264160"/>
          </a:xfrm>
          <a:prstGeom prst="rect">
            <a:avLst/>
          </a:prstGeom>
          <a:noFill/>
        </p:spPr>
        <p:txBody>
          <a:bodyPr wrap="square" lIns="85090" tIns="42545" rIns="85090" bIns="42545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  <a:latin typeface="+mn-ea"/>
                <a:cs typeface="Space Mono" pitchFamily="34" charset="-120"/>
              </a:rPr>
              <a:t>Rank IC = Corr(Rank(Factor), Rank(Return))</a:t>
            </a:r>
            <a:endParaRPr lang="en-US" sz="835" dirty="0">
              <a:latin typeface="+mn-ea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6084996" y="3490559"/>
            <a:ext cx="2344629" cy="3429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对数值大小不敏感，仅关注排名顺序，鲁棒性更强。</a:t>
            </a:r>
            <a:endParaRPr lang="en-US" sz="835" dirty="0"/>
          </a:p>
        </p:txBody>
      </p:sp>
      <p:sp>
        <p:nvSpPr>
          <p:cNvPr id="24" name="Text 21"/>
          <p:cNvSpPr/>
          <p:nvPr/>
        </p:nvSpPr>
        <p:spPr>
          <a:xfrm>
            <a:off x="6084996" y="3947759"/>
            <a:ext cx="2344629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反映因子单调预测能力。</a:t>
            </a:r>
            <a:endParaRPr lang="en-US" sz="835" dirty="0"/>
          </a:p>
        </p:txBody>
      </p:sp>
      <p:sp>
        <p:nvSpPr>
          <p:cNvPr id="25" name="文本框 24"/>
          <p:cNvSpPr txBox="1"/>
          <p:nvPr/>
        </p:nvSpPr>
        <p:spPr>
          <a:xfrm>
            <a:off x="337820" y="495300"/>
            <a:ext cx="8436610" cy="119253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1600"/>
              <a:t>IC</a:t>
            </a:r>
            <a:r>
              <a:rPr lang="zh-CN" altLang="en-US" sz="1600"/>
              <a:t>（</a:t>
            </a:r>
            <a:r>
              <a:rPr lang="en-US" altLang="zh-CN" sz="1600"/>
              <a:t>Information Coefficient</a:t>
            </a:r>
            <a:r>
              <a:rPr lang="zh-CN" altLang="en-US" sz="1600"/>
              <a:t>）</a:t>
            </a:r>
            <a:r>
              <a:rPr lang="en-US" altLang="zh-CN" sz="1600"/>
              <a:t>​ </a:t>
            </a:r>
            <a:r>
              <a:rPr lang="zh-CN" altLang="en-US" sz="1600"/>
              <a:t>的标准定义就是当期因子值与下一期（未来）收益率的相关系数。</a:t>
            </a:r>
            <a:endParaRPr lang="zh-CN" altLang="en-US" sz="1600"/>
          </a:p>
          <a:p>
            <a:endParaRPr lang="zh-CN" altLang="en-US" sz="1600"/>
          </a:p>
          <a:p>
            <a:pPr algn="ctr">
              <a:spcAft>
                <a:spcPct val="60000"/>
              </a:spcAft>
            </a:pPr>
            <a:r>
              <a:rPr lang="zh-CN" altLang="en-US" sz="1600" b="1"/>
              <a:t> 计算公式</a:t>
            </a:r>
            <a:r>
              <a:rPr lang="en-US" altLang="zh-CN" sz="1600" b="1"/>
              <a:t>:</a:t>
            </a:r>
            <a:r>
              <a:rPr lang="zh-CN" altLang="en-US" sz="1600" b="1"/>
              <a:t> </a:t>
            </a:r>
            <a:r>
              <a:rPr lang="en-US" altLang="zh-CN" sz="1600"/>
              <a:t>ICt​=corr(Ft​,Rt+1​)</a:t>
            </a:r>
            <a:endParaRPr lang="zh-CN" alt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5" name="Text 2"/>
          <p:cNvSpPr/>
          <p:nvPr/>
        </p:nvSpPr>
        <p:spPr>
          <a:xfrm>
            <a:off x="571500" y="292894"/>
            <a:ext cx="2921000" cy="34607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342900" indent="-34290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1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相关</a:t>
            </a:r>
            <a:r>
              <a:rPr lang="zh-CN" altLang="en-US" sz="201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性计算的比较</a:t>
            </a:r>
            <a:r>
              <a:rPr lang="zh-CN" altLang="en-US" sz="2015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说明</a:t>
            </a:r>
            <a:endParaRPr lang="zh-CN" altLang="en-US" sz="2015" b="1" dirty="0">
              <a:solidFill>
                <a:srgbClr val="0F172A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71500" y="1133475"/>
            <a:ext cx="8001000" cy="4114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在量化研究中，算法的科学选型直接影响分析结果的准确性。针对金融数据普遍存在的非正态分布与极端值问题，系统提供了多种相关性度量方法。</a:t>
            </a:r>
            <a:endParaRPr lang="en-US" sz="940" dirty="0"/>
          </a:p>
        </p:txBody>
      </p:sp>
      <p:sp>
        <p:nvSpPr>
          <p:cNvPr id="7" name="Shape 4"/>
          <p:cNvSpPr/>
          <p:nvPr/>
        </p:nvSpPr>
        <p:spPr>
          <a:xfrm>
            <a:off x="571500" y="1597933"/>
            <a:ext cx="8001000" cy="2023467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1597933"/>
            <a:ext cx="1600200" cy="416123"/>
          </a:xfrm>
          <a:prstGeom prst="rect">
            <a:avLst/>
          </a:prstGeom>
          <a:solidFill>
            <a:srgbClr val="0047AB"/>
          </a:solidFill>
        </p:spPr>
      </p:sp>
      <p:sp>
        <p:nvSpPr>
          <p:cNvPr id="9" name="Text 6"/>
          <p:cNvSpPr/>
          <p:nvPr/>
        </p:nvSpPr>
        <p:spPr>
          <a:xfrm>
            <a:off x="571500" y="1597933"/>
            <a:ext cx="1600200" cy="416123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对比维度</a:t>
            </a:r>
            <a:endParaRPr lang="en-US" sz="885" dirty="0"/>
          </a:p>
        </p:txBody>
      </p:sp>
      <p:sp>
        <p:nvSpPr>
          <p:cNvPr id="10" name="Shape 7"/>
          <p:cNvSpPr/>
          <p:nvPr/>
        </p:nvSpPr>
        <p:spPr>
          <a:xfrm>
            <a:off x="2171700" y="1597933"/>
            <a:ext cx="3200400" cy="416123"/>
          </a:xfrm>
          <a:prstGeom prst="rect">
            <a:avLst/>
          </a:prstGeom>
          <a:solidFill>
            <a:srgbClr val="0047AB"/>
          </a:solidFill>
        </p:spPr>
      </p:sp>
      <p:sp>
        <p:nvSpPr>
          <p:cNvPr id="11" name="Text 8"/>
          <p:cNvSpPr/>
          <p:nvPr/>
        </p:nvSpPr>
        <p:spPr>
          <a:xfrm>
            <a:off x="2171700" y="1593270"/>
            <a:ext cx="3200400" cy="425450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+mn-ea"/>
                <a:cs typeface="+mn-ea"/>
              </a:rPr>
              <a:t>Pearson 相关系数</a:t>
            </a:r>
            <a:endParaRPr lang="en-US" sz="885" dirty="0">
              <a:latin typeface="+mn-ea"/>
              <a:cs typeface="+mn-ea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372100" y="1597933"/>
            <a:ext cx="3200400" cy="416123"/>
          </a:xfrm>
          <a:prstGeom prst="rect">
            <a:avLst/>
          </a:prstGeom>
          <a:solidFill>
            <a:srgbClr val="0047AB"/>
          </a:solidFill>
        </p:spPr>
      </p:sp>
      <p:sp>
        <p:nvSpPr>
          <p:cNvPr id="13" name="Text 10"/>
          <p:cNvSpPr/>
          <p:nvPr/>
        </p:nvSpPr>
        <p:spPr>
          <a:xfrm>
            <a:off x="5372100" y="1593270"/>
            <a:ext cx="3200400" cy="425450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Spearman 秩相关系数</a:t>
            </a:r>
            <a:endParaRPr lang="en-US" sz="885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42950" y="2149788"/>
            <a:ext cx="457200" cy="13751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方法类型</a:t>
            </a:r>
            <a:endParaRPr lang="en-US" sz="785" dirty="0"/>
          </a:p>
        </p:txBody>
      </p:sp>
      <p:sp>
        <p:nvSpPr>
          <p:cNvPr id="15" name="Text 12"/>
          <p:cNvSpPr/>
          <p:nvPr/>
        </p:nvSpPr>
        <p:spPr>
          <a:xfrm>
            <a:off x="2171700" y="2014056"/>
            <a:ext cx="3200400" cy="396478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参数方法</a:t>
            </a:r>
            <a:endParaRPr lang="en-US" sz="835" dirty="0"/>
          </a:p>
        </p:txBody>
      </p:sp>
      <p:sp>
        <p:nvSpPr>
          <p:cNvPr id="16" name="Text 13"/>
          <p:cNvSpPr/>
          <p:nvPr/>
        </p:nvSpPr>
        <p:spPr>
          <a:xfrm>
            <a:off x="5372100" y="2014056"/>
            <a:ext cx="3200400" cy="396478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非参数方法</a:t>
            </a:r>
            <a:endParaRPr lang="en-US" sz="835" dirty="0"/>
          </a:p>
        </p:txBody>
      </p:sp>
      <p:sp>
        <p:nvSpPr>
          <p:cNvPr id="17" name="Shape 14"/>
          <p:cNvSpPr/>
          <p:nvPr/>
        </p:nvSpPr>
        <p:spPr>
          <a:xfrm>
            <a:off x="571500" y="2410534"/>
            <a:ext cx="8001000" cy="400050"/>
          </a:xfrm>
          <a:prstGeom prst="rect">
            <a:avLst/>
          </a:prstGeom>
          <a:solidFill>
            <a:srgbClr val="F1F5F9"/>
          </a:solidFill>
        </p:spPr>
      </p:sp>
      <p:sp>
        <p:nvSpPr>
          <p:cNvPr id="18" name="Text 15"/>
          <p:cNvSpPr/>
          <p:nvPr/>
        </p:nvSpPr>
        <p:spPr>
          <a:xfrm>
            <a:off x="742950" y="2549838"/>
            <a:ext cx="457200" cy="13751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衡量关系</a:t>
            </a:r>
            <a:endParaRPr lang="en-US" sz="785" dirty="0"/>
          </a:p>
        </p:txBody>
      </p:sp>
      <p:sp>
        <p:nvSpPr>
          <p:cNvPr id="19" name="Text 16"/>
          <p:cNvSpPr/>
          <p:nvPr/>
        </p:nvSpPr>
        <p:spPr>
          <a:xfrm>
            <a:off x="2171700" y="2410534"/>
            <a:ext cx="3200400" cy="400050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线性相关</a:t>
            </a:r>
            <a:endParaRPr lang="en-US" sz="835" dirty="0"/>
          </a:p>
        </p:txBody>
      </p:sp>
      <p:sp>
        <p:nvSpPr>
          <p:cNvPr id="20" name="Text 17"/>
          <p:cNvSpPr/>
          <p:nvPr/>
        </p:nvSpPr>
        <p:spPr>
          <a:xfrm>
            <a:off x="5372100" y="2410534"/>
            <a:ext cx="3200400" cy="400050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单调相关</a:t>
            </a:r>
            <a:endParaRPr lang="en-US" sz="835" dirty="0"/>
          </a:p>
        </p:txBody>
      </p:sp>
      <p:sp>
        <p:nvSpPr>
          <p:cNvPr id="21" name="Text 18"/>
          <p:cNvSpPr/>
          <p:nvPr/>
        </p:nvSpPr>
        <p:spPr>
          <a:xfrm>
            <a:off x="742950" y="2949888"/>
            <a:ext cx="457200" cy="13751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数据要求</a:t>
            </a:r>
            <a:endParaRPr lang="en-US" sz="785" dirty="0"/>
          </a:p>
        </p:txBody>
      </p:sp>
      <p:sp>
        <p:nvSpPr>
          <p:cNvPr id="22" name="Text 19"/>
          <p:cNvSpPr/>
          <p:nvPr/>
        </p:nvSpPr>
        <p:spPr>
          <a:xfrm>
            <a:off x="2171700" y="2810584"/>
            <a:ext cx="3200400" cy="400050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连续变量，近似正态分布</a:t>
            </a:r>
            <a:endParaRPr lang="en-US" sz="835" dirty="0"/>
          </a:p>
        </p:txBody>
      </p:sp>
      <p:sp>
        <p:nvSpPr>
          <p:cNvPr id="23" name="Text 20"/>
          <p:cNvSpPr/>
          <p:nvPr/>
        </p:nvSpPr>
        <p:spPr>
          <a:xfrm>
            <a:off x="5372100" y="2810584"/>
            <a:ext cx="3200400" cy="400050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连续或有序变量，无分布假设</a:t>
            </a:r>
            <a:endParaRPr lang="en-US" sz="835" dirty="0"/>
          </a:p>
        </p:txBody>
      </p:sp>
      <p:sp>
        <p:nvSpPr>
          <p:cNvPr id="24" name="Shape 21"/>
          <p:cNvSpPr/>
          <p:nvPr/>
        </p:nvSpPr>
        <p:spPr>
          <a:xfrm>
            <a:off x="571500" y="3210634"/>
            <a:ext cx="8001000" cy="400050"/>
          </a:xfrm>
          <a:prstGeom prst="rect">
            <a:avLst/>
          </a:prstGeom>
          <a:solidFill>
            <a:srgbClr val="F1F5F9"/>
          </a:solidFill>
        </p:spPr>
      </p:sp>
      <p:sp>
        <p:nvSpPr>
          <p:cNvPr id="25" name="Text 22"/>
          <p:cNvSpPr/>
          <p:nvPr/>
        </p:nvSpPr>
        <p:spPr>
          <a:xfrm>
            <a:off x="742950" y="3349938"/>
            <a:ext cx="457200" cy="13751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抗异常值</a:t>
            </a:r>
            <a:endParaRPr lang="en-US" sz="785" dirty="0"/>
          </a:p>
        </p:txBody>
      </p:sp>
      <p:sp>
        <p:nvSpPr>
          <p:cNvPr id="26" name="Text 23"/>
          <p:cNvSpPr/>
          <p:nvPr/>
        </p:nvSpPr>
        <p:spPr>
          <a:xfrm>
            <a:off x="2171700" y="3210634"/>
            <a:ext cx="3200400" cy="400050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较弱（受极端值影响大）</a:t>
            </a:r>
            <a:endParaRPr lang="en-US" sz="835" dirty="0"/>
          </a:p>
        </p:txBody>
      </p:sp>
      <p:sp>
        <p:nvSpPr>
          <p:cNvPr id="27" name="Text 24"/>
          <p:cNvSpPr/>
          <p:nvPr/>
        </p:nvSpPr>
        <p:spPr>
          <a:xfrm>
            <a:off x="5372100" y="3210634"/>
            <a:ext cx="3200400" cy="400050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较强（基于秩次计算）</a:t>
            </a:r>
            <a:endParaRPr lang="en-US" sz="835" dirty="0"/>
          </a:p>
        </p:txBody>
      </p:sp>
      <p:sp>
        <p:nvSpPr>
          <p:cNvPr id="28" name="Shape 25"/>
          <p:cNvSpPr/>
          <p:nvPr/>
        </p:nvSpPr>
        <p:spPr>
          <a:xfrm>
            <a:off x="571500" y="3898736"/>
            <a:ext cx="8001000" cy="838274"/>
          </a:xfrm>
          <a:prstGeom prst="rect">
            <a:avLst/>
          </a:prstGeom>
          <a:solidFill>
            <a:srgbClr val="0047AB">
              <a:alpha val="5000"/>
            </a:srgbClr>
          </a:solidFill>
        </p:spPr>
      </p:sp>
      <p:sp>
        <p:nvSpPr>
          <p:cNvPr id="29" name="Shape 26"/>
          <p:cNvSpPr/>
          <p:nvPr/>
        </p:nvSpPr>
        <p:spPr>
          <a:xfrm>
            <a:off x="571500" y="3898736"/>
            <a:ext cx="28575" cy="838274"/>
          </a:xfrm>
          <a:prstGeom prst="rect">
            <a:avLst/>
          </a:prstGeom>
          <a:solidFill>
            <a:srgbClr val="0047AB"/>
          </a:solidFill>
        </p:spPr>
      </p:sp>
      <p:sp>
        <p:nvSpPr>
          <p:cNvPr id="30" name="Text 27"/>
          <p:cNvSpPr/>
          <p:nvPr/>
        </p:nvSpPr>
        <p:spPr>
          <a:xfrm>
            <a:off x="742950" y="3727921"/>
            <a:ext cx="1008380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0F172A"/>
                </a:solidFill>
                <a:latin typeface="+mn-ea"/>
                <a:cs typeface="+mn-ea"/>
              </a:rPr>
              <a:t>Rank IC 的必要性</a:t>
            </a:r>
            <a:endParaRPr lang="en-US" sz="985" dirty="0">
              <a:latin typeface="+mn-ea"/>
              <a:cs typeface="+mn-ea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742950" y="4110033"/>
            <a:ext cx="7658100" cy="4102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0" dirty="0">
                <a:solidFill>
                  <a:srgbClr val="334155"/>
                </a:solidFill>
                <a:latin typeface="+mn-ea"/>
                <a:cs typeface="+mn-ea"/>
              </a:rPr>
              <a:t>金融类数据往往不服从正态分布，极端值的出现会大幅影响传统 IC 值。采用 </a:t>
            </a:r>
            <a:r>
              <a:rPr lang="en-US" sz="885" b="1" dirty="0">
                <a:solidFill>
                  <a:srgbClr val="0047AB"/>
                </a:solidFill>
                <a:latin typeface="+mn-ea"/>
                <a:cs typeface="+mn-ea"/>
              </a:rPr>
              <a:t>Rank IC</a:t>
            </a:r>
            <a:r>
              <a:rPr lang="en-US" sz="940" dirty="0">
                <a:solidFill>
                  <a:srgbClr val="334155"/>
                </a:solidFill>
                <a:latin typeface="+mn-ea"/>
                <a:cs typeface="+mn-ea"/>
              </a:rPr>
              <a:t>（秩相关系数）可以有效降低极端值干扰，更真实地反映因子与收益之间的单调预测关系。</a:t>
            </a:r>
            <a:endParaRPr lang="en-US" sz="940" dirty="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992981"/>
            <a:ext cx="9144000" cy="7144"/>
          </a:xfrm>
          <a:prstGeom prst="rect">
            <a:avLst/>
          </a:prstGeom>
          <a:solidFill>
            <a:srgbClr val="CCDAEE"/>
          </a:solidFill>
        </p:spPr>
      </p:sp>
      <p:sp>
        <p:nvSpPr>
          <p:cNvPr id="9" name="Text 6"/>
          <p:cNvSpPr/>
          <p:nvPr/>
        </p:nvSpPr>
        <p:spPr>
          <a:xfrm>
            <a:off x="571500" y="1957388"/>
            <a:ext cx="16002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指标类别</a:t>
            </a:r>
            <a:endParaRPr lang="en-US" sz="985" dirty="0"/>
          </a:p>
        </p:txBody>
      </p:sp>
      <p:sp>
        <p:nvSpPr>
          <p:cNvPr id="13" name="Text 10"/>
          <p:cNvSpPr/>
          <p:nvPr/>
        </p:nvSpPr>
        <p:spPr>
          <a:xfrm>
            <a:off x="5372100" y="1957388"/>
            <a:ext cx="3200400" cy="435769"/>
          </a:xfrm>
          <a:prstGeom prst="rect">
            <a:avLst/>
          </a:prstGeom>
          <a:noFill/>
        </p:spPr>
        <p:txBody>
          <a:bodyPr wrap="square" lIns="204089" tIns="136017" rIns="204089" bIns="136017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统计学意义</a:t>
            </a:r>
            <a:endParaRPr lang="en-US" sz="985" dirty="0"/>
          </a:p>
        </p:txBody>
      </p:sp>
      <p:grpSp>
        <p:nvGrpSpPr>
          <p:cNvPr id="25" name="组合 24"/>
          <p:cNvGrpSpPr/>
          <p:nvPr/>
        </p:nvGrpSpPr>
        <p:grpSpPr>
          <a:xfrm>
            <a:off x="0" y="-60960"/>
            <a:ext cx="9144000" cy="5143500"/>
            <a:chOff x="0" y="0"/>
            <a:chExt cx="14400" cy="81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4"/>
              <a:ext cx="14400" cy="2952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289560" y="193675"/>
            <a:ext cx="5786120" cy="437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lnSpc>
                <a:spcPts val="2700"/>
              </a:lnSpc>
              <a:buNone/>
            </a:pPr>
            <a:r>
              <a:rPr lang="zh-CN" altLang="en-US" sz="2015" b="1" dirty="0">
                <a:solidFill>
                  <a:srgbClr val="0F172A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计算步骤</a:t>
            </a:r>
            <a:r>
              <a:rPr lang="en-US" sz="2015" b="1" dirty="0">
                <a:solidFill>
                  <a:srgbClr val="0F172A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：Rank IC</a:t>
            </a:r>
            <a:r>
              <a:rPr lang="zh-CN" altLang="en-US" sz="2015" b="1" dirty="0">
                <a:solidFill>
                  <a:srgbClr val="0F172A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逐步展开得到最后</a:t>
            </a:r>
            <a:r>
              <a:rPr lang="zh-CN" altLang="en-US" sz="2015" b="1" dirty="0">
                <a:solidFill>
                  <a:srgbClr val="0F172A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结果</a:t>
            </a:r>
            <a:endParaRPr lang="zh-CN" altLang="en-US" sz="2015" b="1" dirty="0">
              <a:solidFill>
                <a:srgbClr val="0F172A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940" y="916305"/>
            <a:ext cx="4206875" cy="4166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47AB"/>
          </a:solidFill>
        </p:spPr>
        <p:txBody>
          <a:bodyPr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457200" y="137160"/>
            <a:ext cx="548640" cy="548640"/>
          </a:xfrm>
          <a:prstGeom prst="ellipse">
            <a:avLst/>
          </a:prstGeom>
          <a:solidFill>
            <a:srgbClr val="2980B9"/>
          </a:solidFill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352" y="210312"/>
            <a:ext cx="402336" cy="40233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88720" y="0"/>
            <a:ext cx="5486400" cy="8229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IC指标体系</a:t>
            </a:r>
            <a:endParaRPr lang="en-US" sz="24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/>
        </p:nvGraphicFramePr>
        <p:xfrm>
          <a:off x="731520" y="1097280"/>
          <a:ext cx="7680960" cy="3840480"/>
        </p:xfrm>
        <a:graphic>
          <a:graphicData uri="http://schemas.openxmlformats.org/drawingml/2006/table">
            <a:tbl>
              <a:tblPr/>
              <a:tblGrid>
                <a:gridCol w="1645920"/>
                <a:gridCol w="3017520"/>
                <a:gridCol w="3017520"/>
              </a:tblGrid>
              <a:tr h="384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指标</a:t>
                      </a:r>
                      <a:endParaRPr lang="en-US"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7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含义</a:t>
                      </a:r>
                      <a:endParaRPr lang="en-US"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7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用途</a:t>
                      </a:r>
                      <a:endParaRPr lang="en-US"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7AB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当期IC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当前周期的信息系数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衡量因子当期预测能力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IC均值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所有周期IC的均值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评估因子长期有效性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IC标准差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IC值的波动程度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因子稳定性评估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IR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IC均值 / IC标准差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风险调整后的因子效率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IC胜率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IC &gt; 0 的比例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因子预测方向的可靠性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最大IC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历史最高IC值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因子最佳表现上限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最小IC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历史最低IC值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因子最差表现下限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IC偏度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IC分布的不对称性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判断极端值方向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IC峰度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IC分布的尖峰程度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B263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判断极端值出现频率</a:t>
                      </a:r>
                      <a:endParaRPr lang="en-US"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4" y="2571750"/>
            <a:ext cx="9129713" cy="7144"/>
          </a:xfrm>
          <a:prstGeom prst="rect">
            <a:avLst/>
          </a:prstGeom>
          <a:solidFill>
            <a:srgbClr val="0047AB">
              <a:alpha val="1000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4572000" y="7144"/>
            <a:ext cx="7144" cy="5129213"/>
          </a:xfrm>
          <a:prstGeom prst="rect">
            <a:avLst/>
          </a:prstGeom>
          <a:solidFill>
            <a:srgbClr val="0047AB">
              <a:alpha val="1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857250" y="1772208"/>
            <a:ext cx="8286750" cy="1599084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pic>
        <p:nvPicPr>
          <p:cNvPr id="10" name="图片 9" descr="禄得网+网址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497205"/>
            <a:ext cx="1836420" cy="6629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98650" y="2265680"/>
            <a:ext cx="5780405" cy="612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l">
              <a:lnSpc>
                <a:spcPts val="2200"/>
              </a:lnSpc>
              <a:buNone/>
            </a:pPr>
            <a:r>
              <a:rPr lang="zh-CN" altLang="en-US" sz="44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+mn-ea"/>
              </a:rPr>
              <a:t>二、因子相关性</a:t>
            </a:r>
            <a:r>
              <a:rPr lang="zh-CN" altLang="en-US" sz="44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+mn-ea"/>
              </a:rPr>
              <a:t>分析</a:t>
            </a:r>
            <a:endParaRPr lang="zh-CN" altLang="en-US" sz="4400" b="1" dirty="0">
              <a:solidFill>
                <a:srgbClr val="0F172A"/>
              </a:solidFill>
              <a:latin typeface="Inter" pitchFamily="34" charset="0"/>
              <a:ea typeface="Inter" pitchFamily="34" charset="-122"/>
              <a:cs typeface="Inter" pitchFamily="34" charset="-12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36.81251968503938,&quot;left&quot;:45,&quot;top&quot;:112.5,&quot;width&quot;:436.6406299212598}"/>
</p:tagLst>
</file>

<file path=ppt/tags/tag10.xml><?xml version="1.0" encoding="utf-8"?>
<p:tagLst xmlns:p="http://schemas.openxmlformats.org/presentationml/2006/main">
  <p:tag name="KSO_WM_DIAGRAM_VIRTUALLY_FRAME" val="{&quot;height&quot;:236.81251968503938,&quot;left&quot;:45,&quot;top&quot;:112.5,&quot;width&quot;:436.6406299212598}"/>
</p:tagLst>
</file>

<file path=ppt/tags/tag11.xml><?xml version="1.0" encoding="utf-8"?>
<p:tagLst xmlns:p="http://schemas.openxmlformats.org/presentationml/2006/main">
  <p:tag name="KSO_WM_DIAGRAM_VIRTUALLY_FRAME" val="{&quot;height&quot;:236.81251968503938,&quot;left&quot;:45,&quot;top&quot;:112.5,&quot;width&quot;:436.6406299212598}"/>
</p:tagLst>
</file>

<file path=ppt/tags/tag12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13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14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15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16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17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18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19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2.xml><?xml version="1.0" encoding="utf-8"?>
<p:tagLst xmlns:p="http://schemas.openxmlformats.org/presentationml/2006/main">
  <p:tag name="KSO_WM_DIAGRAM_VIRTUALLY_FRAME" val="{&quot;height&quot;:236.81251968503938,&quot;left&quot;:45,&quot;top&quot;:112.5,&quot;width&quot;:436.6406299212598}"/>
</p:tagLst>
</file>

<file path=ppt/tags/tag20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21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22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23.xml><?xml version="1.0" encoding="utf-8"?>
<p:tagLst xmlns:p="http://schemas.openxmlformats.org/presentationml/2006/main">
  <p:tag name="KSO_WM_DIAGRAM_VIRTUALLY_FRAME" val="{&quot;height&quot;:152.39346456692914,&quot;left&quot;:69.75,&quot;top&quot;:206.1468503937008,&quot;width&quot;:533.0022047244095}"/>
</p:tagLst>
</file>

<file path=ppt/tags/tag3.xml><?xml version="1.0" encoding="utf-8"?>
<p:tagLst xmlns:p="http://schemas.openxmlformats.org/presentationml/2006/main">
  <p:tag name="KSO_WM_DIAGRAM_VIRTUALLY_FRAME" val="{&quot;height&quot;:236.81251968503938,&quot;left&quot;:45,&quot;top&quot;:112.5,&quot;width&quot;:436.6406299212598}"/>
</p:tagLst>
</file>

<file path=ppt/tags/tag4.xml><?xml version="1.0" encoding="utf-8"?>
<p:tagLst xmlns:p="http://schemas.openxmlformats.org/presentationml/2006/main">
  <p:tag name="KSO_WM_DIAGRAM_VIRTUALLY_FRAME" val="{&quot;height&quot;:236.81251968503938,&quot;left&quot;:45,&quot;top&quot;:112.5,&quot;width&quot;:436.6406299212598}"/>
</p:tagLst>
</file>

<file path=ppt/tags/tag5.xml><?xml version="1.0" encoding="utf-8"?>
<p:tagLst xmlns:p="http://schemas.openxmlformats.org/presentationml/2006/main">
  <p:tag name="KSO_WM_DIAGRAM_VIRTUALLY_FRAME" val="{&quot;height&quot;:236.81251968503938,&quot;left&quot;:45,&quot;top&quot;:112.5,&quot;width&quot;:436.6406299212598}"/>
</p:tagLst>
</file>

<file path=ppt/tags/tag6.xml><?xml version="1.0" encoding="utf-8"?>
<p:tagLst xmlns:p="http://schemas.openxmlformats.org/presentationml/2006/main">
  <p:tag name="KSO_WM_DIAGRAM_VIRTUALLY_FRAME" val="{&quot;height&quot;:236.81251968503938,&quot;left&quot;:45,&quot;top&quot;:112.5,&quot;width&quot;:436.6406299212598}"/>
</p:tagLst>
</file>

<file path=ppt/tags/tag7.xml><?xml version="1.0" encoding="utf-8"?>
<p:tagLst xmlns:p="http://schemas.openxmlformats.org/presentationml/2006/main">
  <p:tag name="KSO_WM_DIAGRAM_VIRTUALLY_FRAME" val="{&quot;height&quot;:236.81251968503938,&quot;left&quot;:45,&quot;top&quot;:112.5,&quot;width&quot;:436.6406299212598}"/>
</p:tagLst>
</file>

<file path=ppt/tags/tag8.xml><?xml version="1.0" encoding="utf-8"?>
<p:tagLst xmlns:p="http://schemas.openxmlformats.org/presentationml/2006/main">
  <p:tag name="KSO_WM_DIAGRAM_VIRTUALLY_FRAME" val="{&quot;height&quot;:236.81251968503938,&quot;left&quot;:45,&quot;top&quot;:112.5,&quot;width&quot;:436.6406299212598}"/>
</p:tagLst>
</file>

<file path=ppt/tags/tag9.xml><?xml version="1.0" encoding="utf-8"?>
<p:tagLst xmlns:p="http://schemas.openxmlformats.org/presentationml/2006/main">
  <p:tag name="KSO_WM_DIAGRAM_VIRTUALLY_FRAME" val="{&quot;height&quot;:236.81251968503938,&quot;left&quot;:45,&quot;top&quot;:112.5,&quot;width&quot;:436.640629921259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2224</Words>
  <Application>WPS 演示</Application>
  <PresentationFormat>On-screen Show (16:9)</PresentationFormat>
  <Paragraphs>310</Paragraphs>
  <Slides>28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51" baseType="lpstr">
      <vt:lpstr>Arial</vt:lpstr>
      <vt:lpstr>宋体</vt:lpstr>
      <vt:lpstr>Wingdings</vt:lpstr>
      <vt:lpstr>Inter</vt:lpstr>
      <vt:lpstr>Segoe Print</vt:lpstr>
      <vt:lpstr>Inter</vt:lpstr>
      <vt:lpstr>Inter</vt:lpstr>
      <vt:lpstr>微软雅黑</vt:lpstr>
      <vt:lpstr>Fira Code</vt:lpstr>
      <vt:lpstr>Fira Code</vt:lpstr>
      <vt:lpstr>Fira Code</vt:lpstr>
      <vt:lpstr>等线</vt:lpstr>
      <vt:lpstr>微软雅黑</vt:lpstr>
      <vt:lpstr>Calibri</vt:lpstr>
      <vt:lpstr>Arial Unicode MS</vt:lpstr>
      <vt:lpstr>等线 Light</vt:lpstr>
      <vt:lpstr>MingLiU-ExtB</vt:lpstr>
      <vt:lpstr>Space Mono</vt:lpstr>
      <vt:lpstr>Space Mono</vt:lpstr>
      <vt:lpstr>Space Mono</vt:lpstr>
      <vt:lpstr>Arial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张明皇</cp:lastModifiedBy>
  <cp:revision>10</cp:revision>
  <dcterms:created xsi:type="dcterms:W3CDTF">2026-03-27T05:40:00Z</dcterms:created>
  <dcterms:modified xsi:type="dcterms:W3CDTF">2026-03-29T10:01:03Z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6C05F0C178294C7CBFF37031DDA45CD3_12</vt:lpwstr>
  </property>
  <property fmtid="{D5CDD505-2E9C-101B-9397-08002B2CF9AE}" pid="3" name="KSOProductBuildVer">
    <vt:lpwstr>2052-12.1.0.23125</vt:lpwstr>
  </property>
</Properties>
</file>